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12"/>
  </p:notesMasterIdLst>
  <p:sldIdLst>
    <p:sldId id="256" r:id="rId2"/>
    <p:sldId id="257" r:id="rId3"/>
    <p:sldId id="263" r:id="rId4"/>
    <p:sldId id="271" r:id="rId5"/>
    <p:sldId id="261" r:id="rId6"/>
    <p:sldId id="262" r:id="rId7"/>
    <p:sldId id="270" r:id="rId8"/>
    <p:sldId id="274" r:id="rId9"/>
    <p:sldId id="265"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3C829D-1273-4198-B51F-B8730BDF3229}" type="datetimeFigureOut">
              <a:rPr lang="en-US" smtClean="0"/>
              <a:t>23-Feb-16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57295D-92D3-468D-BD6F-96FF7E6748EC}" type="slidenum">
              <a:rPr lang="en-US" smtClean="0"/>
              <a:t>‹#›</a:t>
            </a:fld>
            <a:endParaRPr lang="en-US"/>
          </a:p>
        </p:txBody>
      </p:sp>
    </p:spTree>
    <p:extLst>
      <p:ext uri="{BB962C8B-B14F-4D97-AF65-F5344CB8AC3E}">
        <p14:creationId xmlns:p14="http://schemas.microsoft.com/office/powerpoint/2010/main" val="2270358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30E2307-1E40-4E12-8716-25BFDA8E7013}" type="datetime1">
              <a:rPr lang="en-US" smtClean="0"/>
              <a:pPr/>
              <a:t>23-Feb-16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CFCF5A-EA79-452C-A52C-1A2668C2E7DF}" type="datetime1">
              <a:rPr lang="en-US" smtClean="0"/>
              <a:pPr/>
              <a:t>23-Feb-16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E5C4C28-BD4B-4892-9A2D-6E19BD753A9A}" type="datetime1">
              <a:rPr lang="en-US" smtClean="0"/>
              <a:pPr/>
              <a:t>23-Feb-16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FD9D02-426E-46C9-9EE9-0DE1EF8B2838}" type="datetime1">
              <a:rPr lang="en-US" smtClean="0"/>
              <a:pPr/>
              <a:t>23-Feb-16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23-Feb-16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1FAA6B6-10E5-4810-BC9F-DA72D8452E73}" type="datetime1">
              <a:rPr lang="en-US" smtClean="0"/>
              <a:pPr/>
              <a:t>23-Feb-16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D18D072-EF12-4AA2-BD71-ABC68B06D0E2}" type="datetime1">
              <a:rPr lang="en-US" smtClean="0"/>
              <a:pPr/>
              <a:t>23-Feb-16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8CDBF60-6CC3-4B74-A60D-3486985E4346}" type="datetime1">
              <a:rPr lang="en-US" smtClean="0"/>
              <a:pPr/>
              <a:t>23-Feb-16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714818-984F-4759-BF72-A33BDC1963BD}" type="datetime1">
              <a:rPr lang="en-US" smtClean="0"/>
              <a:pPr/>
              <a:t>23-Feb-16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EA7E191-5F94-4FC1-B823-BD7CABF7FA06}" type="datetime1">
              <a:rPr lang="en-US" smtClean="0"/>
              <a:pPr/>
              <a:t>23-Feb-16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8856D55-EFBE-4F9B-8A5F-09D42CA22A9B}" type="datetime1">
              <a:rPr lang="en-US" smtClean="0"/>
              <a:pPr/>
              <a:t>23-Feb-16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87D7A59-36E2-48B9-B146-C1E59501F63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D1D110F-3F4E-48D9-B8AA-5D0E825AFDBA}" type="datetime1">
              <a:rPr lang="en-US" smtClean="0"/>
              <a:pPr/>
              <a:t>23-Feb-16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87D7A59-36E2-48B9-B146-C1E59501F6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nassco_trade@hotmail.com"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43900" y="4523096"/>
            <a:ext cx="609600" cy="291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210300" y="4495800"/>
            <a:ext cx="2438400" cy="369332"/>
          </a:xfrm>
          <a:prstGeom prst="rect">
            <a:avLst/>
          </a:prstGeom>
          <a:noFill/>
        </p:spPr>
        <p:txBody>
          <a:bodyPr wrap="square" rtlCol="0">
            <a:spAutoFit/>
          </a:bodyPr>
          <a:lstStyle/>
          <a:p>
            <a:r>
              <a:rPr lang="en-US" b="1" dirty="0" smtClean="0">
                <a:solidFill>
                  <a:srgbClr val="002060"/>
                </a:solidFill>
              </a:rPr>
              <a:t>January 2016</a:t>
            </a:r>
            <a:endParaRPr lang="en-US" b="1" dirty="0">
              <a:solidFill>
                <a:srgbClr val="002060"/>
              </a:solidFill>
            </a:endParaRPr>
          </a:p>
        </p:txBody>
      </p:sp>
      <p:sp>
        <p:nvSpPr>
          <p:cNvPr id="6" name="Rectangle 5"/>
          <p:cNvSpPr/>
          <p:nvPr/>
        </p:nvSpPr>
        <p:spPr>
          <a:xfrm>
            <a:off x="304800" y="5867400"/>
            <a:ext cx="8153400" cy="646331"/>
          </a:xfrm>
          <a:prstGeom prst="rect">
            <a:avLst/>
          </a:prstGeom>
        </p:spPr>
        <p:txBody>
          <a:bodyPr wrap="square">
            <a:spAutoFit/>
          </a:bodyPr>
          <a:lstStyle/>
          <a:p>
            <a:pPr algn="ctr">
              <a:tabLst>
                <a:tab pos="2971800" algn="ctr"/>
                <a:tab pos="5943600" algn="r"/>
              </a:tabLst>
            </a:pPr>
            <a:r>
              <a:rPr lang="ar-EG" sz="900" b="1" u="sng" dirty="0">
                <a:latin typeface="Calibri" panose="020F0502020204030204" pitchFamily="34" charset="0"/>
                <a:ea typeface="Calibri" panose="020F0502020204030204" pitchFamily="34" charset="0"/>
              </a:rPr>
              <a:t>الفرع الرئيسي </a:t>
            </a:r>
            <a:r>
              <a:rPr lang="ar-EG" sz="900" b="1" dirty="0">
                <a:latin typeface="Calibri" panose="020F0502020204030204" pitchFamily="34" charset="0"/>
                <a:ea typeface="Calibri" panose="020F0502020204030204" pitchFamily="34" charset="0"/>
              </a:rPr>
              <a:t>: 12أ ميدان ابن سندر – منشية البكري – القاهرة – ت: 24512725 / 24539865   (202+) فاكس : 24539865 (202+) موبايل : 4159806 (2012+) ص.ب. 135 حدائق القبة</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ar-EG" sz="900" b="1" dirty="0">
                <a:latin typeface="Calibri" panose="020F0502020204030204" pitchFamily="34" charset="0"/>
                <a:ea typeface="Calibri" panose="020F0502020204030204" pitchFamily="34" charset="0"/>
              </a:rPr>
              <a:t>الإدارة : 30 محمد عوف – العجوزة – الجيزة </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12A Ibn Sandar Square, Mansheyet El Bakry, Cairo, Tel: +202 24539865 / 24512725 Fax: +202 24539865 - Mob.: +20124159806, </a:t>
            </a: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P.O. Box 135 Hadayek El Kobba, Cairo</a:t>
            </a:r>
            <a:r>
              <a:rPr lang="ar-EG" sz="900" b="1" dirty="0">
                <a:latin typeface="Calibri" panose="020F0502020204030204" pitchFamily="34" charset="0"/>
                <a:ea typeface="Calibri" panose="020F0502020204030204" pitchFamily="34" charset="0"/>
              </a:rPr>
              <a:t> - </a:t>
            </a:r>
            <a:r>
              <a:rPr lang="en-US" sz="900" b="1" dirty="0">
                <a:latin typeface="Calibri" panose="020F0502020204030204" pitchFamily="34" charset="0"/>
                <a:ea typeface="Calibri" panose="020F0502020204030204" pitchFamily="34" charset="0"/>
                <a:cs typeface="Arial" panose="020B0604020202020204" pitchFamily="34" charset="0"/>
              </a:rPr>
              <a:t> Egypt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26" name="Picture 2" descr="Untitled-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8536" y="0"/>
            <a:ext cx="3261815" cy="110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4"/>
          <a:stretch>
            <a:fillRect/>
          </a:stretch>
        </p:blipFill>
        <p:spPr>
          <a:xfrm>
            <a:off x="2667000" y="2362200"/>
            <a:ext cx="3319463" cy="520700"/>
          </a:xfrm>
          <a:prstGeom prst="rect">
            <a:avLst/>
          </a:prstGeom>
        </p:spPr>
      </p:pic>
      <p:pic>
        <p:nvPicPr>
          <p:cNvPr id="9" name="Picture 8"/>
          <p:cNvPicPr>
            <a:picLocks noChangeAspect="1"/>
          </p:cNvPicPr>
          <p:nvPr/>
        </p:nvPicPr>
        <p:blipFill>
          <a:blip r:embed="rId5"/>
          <a:stretch>
            <a:fillRect/>
          </a:stretch>
        </p:blipFill>
        <p:spPr>
          <a:xfrm>
            <a:off x="6492063" y="921508"/>
            <a:ext cx="1975863" cy="907292"/>
          </a:xfrm>
          <a:prstGeom prst="rect">
            <a:avLst/>
          </a:prstGeom>
        </p:spPr>
      </p:pic>
      <p:sp>
        <p:nvSpPr>
          <p:cNvPr id="14" name="TextBox 13"/>
          <p:cNvSpPr txBox="1"/>
          <p:nvPr/>
        </p:nvSpPr>
        <p:spPr>
          <a:xfrm>
            <a:off x="2743199" y="3117484"/>
            <a:ext cx="3243263" cy="523220"/>
          </a:xfrm>
          <a:prstGeom prst="rect">
            <a:avLst/>
          </a:prstGeom>
          <a:noFill/>
        </p:spPr>
        <p:txBody>
          <a:bodyPr wrap="square" rtlCol="0">
            <a:spAutoFit/>
          </a:bodyPr>
          <a:lstStyle/>
          <a:p>
            <a:r>
              <a:rPr lang="en-US" sz="2400" b="1" dirty="0" smtClean="0">
                <a:solidFill>
                  <a:srgbClr val="002060"/>
                </a:solidFill>
              </a:rPr>
              <a:t>  </a:t>
            </a:r>
            <a:r>
              <a:rPr lang="en-US" sz="2800" b="1" dirty="0">
                <a:solidFill>
                  <a:srgbClr val="000099"/>
                </a:solidFill>
                <a:effectLst>
                  <a:outerShdw blurRad="31750" dist="25400" dir="5400000" algn="tl" rotWithShape="0">
                    <a:srgbClr val="000000">
                      <a:alpha val="25000"/>
                    </a:srgbClr>
                  </a:outerShdw>
                </a:effectLst>
                <a:latin typeface="Aharoni" panose="02010803020104030203" pitchFamily="2" charset="-79"/>
                <a:ea typeface="+mj-ea"/>
                <a:cs typeface="Aharoni" panose="02010803020104030203" pitchFamily="2" charset="-79"/>
              </a:rPr>
              <a:t>Company Profile</a:t>
            </a:r>
          </a:p>
        </p:txBody>
      </p:sp>
      <p:pic>
        <p:nvPicPr>
          <p:cNvPr id="10" name="Picture 9"/>
          <p:cNvPicPr>
            <a:picLocks noChangeAspect="1"/>
          </p:cNvPicPr>
          <p:nvPr/>
        </p:nvPicPr>
        <p:blipFill>
          <a:blip r:embed="rId6"/>
          <a:stretch>
            <a:fillRect/>
          </a:stretch>
        </p:blipFill>
        <p:spPr>
          <a:xfrm>
            <a:off x="23446" y="59191"/>
            <a:ext cx="1674029" cy="1047041"/>
          </a:xfrm>
          <a:prstGeom prst="rect">
            <a:avLst/>
          </a:prstGeom>
        </p:spPr>
      </p:pic>
    </p:spTree>
    <p:extLst>
      <p:ext uri="{BB962C8B-B14F-4D97-AF65-F5344CB8AC3E}">
        <p14:creationId xmlns:p14="http://schemas.microsoft.com/office/powerpoint/2010/main" val="3946167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133600"/>
            <a:ext cx="8229600" cy="2557272"/>
          </a:xfrm>
        </p:spPr>
        <p:txBody>
          <a:bodyPr>
            <a:normAutofit/>
          </a:bodyPr>
          <a:lstStyle/>
          <a:p>
            <a:pPr algn="ctr"/>
            <a:endParaRPr lang="en-US" b="1" dirty="0" smtClean="0"/>
          </a:p>
          <a:p>
            <a:pPr algn="ctr"/>
            <a:endParaRPr lang="en-US" b="1" dirty="0"/>
          </a:p>
          <a:p>
            <a:pPr algn="ctr"/>
            <a:endParaRPr lang="en-US" b="1" dirty="0" smtClean="0"/>
          </a:p>
          <a:p>
            <a:pPr marL="109728" indent="0" algn="ctr">
              <a:buNone/>
            </a:pPr>
            <a:r>
              <a:rPr lang="en-US" b="1" dirty="0" smtClean="0"/>
              <a:t> </a:t>
            </a:r>
            <a:endParaRPr lang="en-US" b="1" dirty="0"/>
          </a:p>
        </p:txBody>
      </p:sp>
      <p:sp>
        <p:nvSpPr>
          <p:cNvPr id="3" name="Title 2"/>
          <p:cNvSpPr>
            <a:spLocks noGrp="1"/>
          </p:cNvSpPr>
          <p:nvPr>
            <p:ph type="title"/>
          </p:nvPr>
        </p:nvSpPr>
        <p:spPr>
          <a:xfrm>
            <a:off x="2819400" y="2497836"/>
            <a:ext cx="3657600" cy="914400"/>
          </a:xfrm>
        </p:spPr>
        <p:txBody>
          <a:bodyPr>
            <a:normAutofit fontScale="90000"/>
          </a:bodyPr>
          <a:lstStyle/>
          <a:p>
            <a:pPr algn="ctr"/>
            <a:r>
              <a:rPr lang="en-US" dirty="0" smtClean="0">
                <a:solidFill>
                  <a:srgbClr val="000099"/>
                </a:solidFill>
              </a:rPr>
              <a:t/>
            </a:r>
            <a:br>
              <a:rPr lang="en-US" dirty="0" smtClean="0">
                <a:solidFill>
                  <a:srgbClr val="000099"/>
                </a:solidFill>
              </a:rPr>
            </a:br>
            <a:r>
              <a:rPr lang="en-US" dirty="0">
                <a:solidFill>
                  <a:srgbClr val="000099"/>
                </a:solidFill>
              </a:rPr>
              <a:t/>
            </a:r>
            <a:br>
              <a:rPr lang="en-US" dirty="0">
                <a:solidFill>
                  <a:srgbClr val="000099"/>
                </a:solidFill>
              </a:rPr>
            </a:br>
            <a:r>
              <a:rPr lang="en-US" sz="4600" dirty="0">
                <a:solidFill>
                  <a:srgbClr val="000099"/>
                </a:solidFill>
                <a:latin typeface="Aharoni" panose="02010803020104030203" pitchFamily="2" charset="-79"/>
                <a:cs typeface="Aharoni" panose="02010803020104030203" pitchFamily="2" charset="-79"/>
              </a:rPr>
              <a:t>Thank You</a:t>
            </a:r>
            <a:br>
              <a:rPr lang="en-US" sz="4600" dirty="0">
                <a:solidFill>
                  <a:srgbClr val="000099"/>
                </a:solidFill>
                <a:latin typeface="Aharoni" panose="02010803020104030203" pitchFamily="2" charset="-79"/>
                <a:cs typeface="Aharoni" panose="02010803020104030203" pitchFamily="2" charset="-79"/>
              </a:rPr>
            </a:br>
            <a:r>
              <a:rPr lang="en-US" sz="4600" dirty="0" smtClean="0">
                <a:solidFill>
                  <a:srgbClr val="000099"/>
                </a:solidFill>
                <a:latin typeface="Aharoni" panose="02010803020104030203" pitchFamily="2" charset="-79"/>
                <a:cs typeface="Aharoni" panose="02010803020104030203" pitchFamily="2" charset="-79"/>
              </a:rPr>
              <a:t>Nassco </a:t>
            </a:r>
            <a:r>
              <a:rPr lang="en-US" sz="4600" dirty="0">
                <a:solidFill>
                  <a:srgbClr val="000099"/>
                </a:solidFill>
                <a:latin typeface="Aharoni" panose="02010803020104030203" pitchFamily="2" charset="-79"/>
                <a:cs typeface="Aharoni" panose="02010803020104030203" pitchFamily="2" charset="-79"/>
              </a:rPr>
              <a:t>Trade</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6530" y="152400"/>
            <a:ext cx="3726688" cy="915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3"/>
          <a:stretch>
            <a:fillRect/>
          </a:stretch>
        </p:blipFill>
        <p:spPr>
          <a:xfrm>
            <a:off x="6326119" y="921508"/>
            <a:ext cx="2141808" cy="983492"/>
          </a:xfrm>
          <a:prstGeom prst="rect">
            <a:avLst/>
          </a:prstGeom>
        </p:spPr>
      </p:pic>
      <p:pic>
        <p:nvPicPr>
          <p:cNvPr id="6" name="Picture 5"/>
          <p:cNvPicPr>
            <a:picLocks noChangeAspect="1"/>
          </p:cNvPicPr>
          <p:nvPr/>
        </p:nvPicPr>
        <p:blipFill>
          <a:blip r:embed="rId4"/>
          <a:stretch>
            <a:fillRect/>
          </a:stretch>
        </p:blipFill>
        <p:spPr>
          <a:xfrm>
            <a:off x="0" y="0"/>
            <a:ext cx="1949281" cy="1219200"/>
          </a:xfrm>
          <a:prstGeom prst="rect">
            <a:avLst/>
          </a:prstGeom>
        </p:spPr>
      </p:pic>
    </p:spTree>
    <p:extLst>
      <p:ext uri="{BB962C8B-B14F-4D97-AF65-F5344CB8AC3E}">
        <p14:creationId xmlns:p14="http://schemas.microsoft.com/office/powerpoint/2010/main" val="1623687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05000"/>
            <a:ext cx="8534399" cy="3962400"/>
          </a:xfrm>
          <a:effectLst>
            <a:outerShdw blurRad="50800" dist="38100" dir="16200000" rotWithShape="0">
              <a:prstClr val="black">
                <a:alpha val="40000"/>
              </a:prstClr>
            </a:outerShdw>
          </a:effectLst>
        </p:spPr>
        <p:txBody>
          <a:bodyPr>
            <a:normAutofit fontScale="47500" lnSpcReduction="20000"/>
          </a:bodyPr>
          <a:lstStyle/>
          <a:p>
            <a:endParaRPr lang="en-US" sz="4400" dirty="0" smtClean="0"/>
          </a:p>
          <a:p>
            <a:pPr algn="just"/>
            <a:r>
              <a:rPr lang="en-US" sz="5100" dirty="0" smtClean="0">
                <a:latin typeface="Times New Roman" panose="02020603050405020304" pitchFamily="18" charset="0"/>
                <a:cs typeface="Times New Roman" panose="02020603050405020304" pitchFamily="18" charset="0"/>
              </a:rPr>
              <a:t>Nassco Trade started since 1984 and specialized in producing all types of safety wears carrying our client logo, i.e. all types of Fire retardant and Nomex coveralls, workers suites, winter jacket, Polo &amp; sweat shirts, trousers, Jeans, vests…...</a:t>
            </a:r>
            <a:r>
              <a:rPr lang="en-US" sz="5100" dirty="0" err="1" smtClean="0">
                <a:latin typeface="Times New Roman" panose="02020603050405020304" pitchFamily="18" charset="0"/>
                <a:cs typeface="Times New Roman" panose="02020603050405020304" pitchFamily="18" charset="0"/>
              </a:rPr>
              <a:t>etc</a:t>
            </a:r>
            <a:endParaRPr lang="en-US" sz="5100" dirty="0" smtClean="0">
              <a:latin typeface="Times New Roman" panose="02020603050405020304" pitchFamily="18" charset="0"/>
              <a:cs typeface="Times New Roman" panose="02020603050405020304" pitchFamily="18" charset="0"/>
            </a:endParaRPr>
          </a:p>
          <a:p>
            <a:pPr algn="just"/>
            <a:endParaRPr lang="en-US" sz="5100" dirty="0">
              <a:latin typeface="Times New Roman" panose="02020603050405020304" pitchFamily="18" charset="0"/>
              <a:cs typeface="Times New Roman" panose="02020603050405020304" pitchFamily="18" charset="0"/>
            </a:endParaRPr>
          </a:p>
          <a:p>
            <a:pPr algn="just"/>
            <a:r>
              <a:rPr lang="en-US" sz="5100" dirty="0" smtClean="0">
                <a:latin typeface="Times New Roman" panose="02020603050405020304" pitchFamily="18" charset="0"/>
                <a:cs typeface="Times New Roman" panose="02020603050405020304" pitchFamily="18" charset="0"/>
              </a:rPr>
              <a:t>We act as the sole agent of “National Factory for Safety and Security Products L.L.C.” “NFSSP” </a:t>
            </a:r>
            <a:r>
              <a:rPr lang="en-US" sz="5100" dirty="0">
                <a:latin typeface="Times New Roman" panose="02020603050405020304" pitchFamily="18" charset="0"/>
                <a:cs typeface="Times New Roman" panose="02020603050405020304" pitchFamily="18" charset="0"/>
              </a:rPr>
              <a:t>-</a:t>
            </a:r>
            <a:r>
              <a:rPr lang="en-US" sz="5100" dirty="0" smtClean="0">
                <a:latin typeface="Times New Roman" panose="02020603050405020304" pitchFamily="18" charset="0"/>
                <a:cs typeface="Times New Roman" panose="02020603050405020304" pitchFamily="18" charset="0"/>
              </a:rPr>
              <a:t> Abu Dhabi – UAE , branded “SALAMA”  following th</a:t>
            </a:r>
            <a:r>
              <a:rPr lang="en-US" sz="5000" dirty="0" smtClean="0">
                <a:latin typeface="Times New Roman" panose="02020603050405020304" pitchFamily="18" charset="0"/>
                <a:cs typeface="Times New Roman" panose="02020603050405020304" pitchFamily="18" charset="0"/>
              </a:rPr>
              <a:t>e support </a:t>
            </a:r>
            <a:r>
              <a:rPr lang="en-US" sz="5000" dirty="0">
                <a:latin typeface="Times New Roman" panose="02020603050405020304" pitchFamily="18" charset="0"/>
                <a:cs typeface="Times New Roman" panose="02020603050405020304" pitchFamily="18" charset="0"/>
              </a:rPr>
              <a:t>of world’s latest </a:t>
            </a:r>
            <a:r>
              <a:rPr lang="en-US" sz="5000" dirty="0" smtClean="0">
                <a:latin typeface="Times New Roman" panose="02020603050405020304" pitchFamily="18" charset="0"/>
                <a:cs typeface="Times New Roman" panose="02020603050405020304" pitchFamily="18" charset="0"/>
              </a:rPr>
              <a:t>technology   (DESMA –    Germany), </a:t>
            </a:r>
            <a:r>
              <a:rPr lang="en-US" sz="5000" dirty="0">
                <a:latin typeface="Times New Roman" panose="02020603050405020304" pitchFamily="18" charset="0"/>
                <a:cs typeface="Times New Roman" panose="02020603050405020304" pitchFamily="18" charset="0"/>
              </a:rPr>
              <a:t>using </a:t>
            </a:r>
            <a:r>
              <a:rPr lang="en-US" sz="5000" dirty="0" smtClean="0">
                <a:latin typeface="Times New Roman" panose="02020603050405020304" pitchFamily="18" charset="0"/>
                <a:cs typeface="Times New Roman" panose="02020603050405020304" pitchFamily="18" charset="0"/>
              </a:rPr>
              <a:t>best quality </a:t>
            </a:r>
            <a:r>
              <a:rPr lang="en-US" sz="5000" dirty="0">
                <a:latin typeface="Times New Roman" panose="02020603050405020304" pitchFamily="18" charset="0"/>
                <a:cs typeface="Times New Roman" panose="02020603050405020304" pitchFamily="18" charset="0"/>
              </a:rPr>
              <a:t>raw material and state of art </a:t>
            </a:r>
            <a:r>
              <a:rPr lang="en-US" sz="5000" dirty="0" smtClean="0">
                <a:latin typeface="Times New Roman" panose="02020603050405020304" pitchFamily="18" charset="0"/>
                <a:cs typeface="Times New Roman" panose="02020603050405020304" pitchFamily="18" charset="0"/>
              </a:rPr>
              <a:t>workmanship, with annual capacity of one Million Pairs.</a:t>
            </a:r>
            <a:endParaRPr lang="en-US" sz="50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533400"/>
            <a:ext cx="8229600" cy="1371600"/>
          </a:xfrm>
        </p:spPr>
        <p:txBody>
          <a:bodyPr/>
          <a:lstStyle/>
          <a:p>
            <a:pPr algn="l"/>
            <a:r>
              <a:rPr lang="en-US" b="1" dirty="0" smtClean="0">
                <a:solidFill>
                  <a:srgbClr val="000099"/>
                </a:solidFill>
                <a:latin typeface="Aharoni" panose="02010803020104030203" pitchFamily="2" charset="-79"/>
                <a:cs typeface="Aharoni" panose="02010803020104030203" pitchFamily="2" charset="-79"/>
              </a:rPr>
              <a:t>Who are “We”….???</a:t>
            </a:r>
            <a:endParaRPr lang="en-US" b="1" dirty="0">
              <a:solidFill>
                <a:srgbClr val="000099"/>
              </a:solidFill>
              <a:latin typeface="Aharoni" panose="02010803020104030203" pitchFamily="2" charset="-79"/>
              <a:cs typeface="Aharoni" panose="02010803020104030203" pitchFamily="2" charset="-79"/>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0504" y="24063"/>
            <a:ext cx="2677296" cy="1042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5363779"/>
            <a:ext cx="1128749" cy="745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4400" y="5393650"/>
            <a:ext cx="685800"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729152" y="3130125"/>
            <a:ext cx="700875" cy="313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7"/>
          <p:cNvPicPr>
            <a:picLocks noChangeAspect="1"/>
          </p:cNvPicPr>
          <p:nvPr/>
        </p:nvPicPr>
        <p:blipFill>
          <a:blip r:embed="rId6"/>
          <a:stretch>
            <a:fillRect/>
          </a:stretch>
        </p:blipFill>
        <p:spPr>
          <a:xfrm>
            <a:off x="152401" y="152401"/>
            <a:ext cx="1142999" cy="714902"/>
          </a:xfrm>
          <a:prstGeom prst="rect">
            <a:avLst/>
          </a:prstGeom>
        </p:spPr>
      </p:pic>
      <p:pic>
        <p:nvPicPr>
          <p:cNvPr id="9" name="Picture 8"/>
          <p:cNvPicPr>
            <a:picLocks noChangeAspect="1"/>
          </p:cNvPicPr>
          <p:nvPr/>
        </p:nvPicPr>
        <p:blipFill>
          <a:blip r:embed="rId7"/>
          <a:stretch>
            <a:fillRect/>
          </a:stretch>
        </p:blipFill>
        <p:spPr>
          <a:xfrm>
            <a:off x="6905272" y="844557"/>
            <a:ext cx="1647759" cy="756630"/>
          </a:xfrm>
          <a:prstGeom prst="rect">
            <a:avLst/>
          </a:prstGeom>
        </p:spPr>
      </p:pic>
      <p:sp>
        <p:nvSpPr>
          <p:cNvPr id="11" name="Rectangle 10"/>
          <p:cNvSpPr/>
          <p:nvPr/>
        </p:nvSpPr>
        <p:spPr>
          <a:xfrm>
            <a:off x="464024" y="6271276"/>
            <a:ext cx="8153400" cy="646331"/>
          </a:xfrm>
          <a:prstGeom prst="rect">
            <a:avLst/>
          </a:prstGeom>
        </p:spPr>
        <p:txBody>
          <a:bodyPr wrap="square">
            <a:spAutoFit/>
          </a:bodyPr>
          <a:lstStyle/>
          <a:p>
            <a:pPr algn="ctr">
              <a:tabLst>
                <a:tab pos="2971800" algn="ctr"/>
                <a:tab pos="5943600" algn="r"/>
              </a:tabLst>
            </a:pPr>
            <a:r>
              <a:rPr lang="ar-EG" sz="900" b="1" u="sng" dirty="0">
                <a:latin typeface="Calibri" panose="020F0502020204030204" pitchFamily="34" charset="0"/>
                <a:ea typeface="Calibri" panose="020F0502020204030204" pitchFamily="34" charset="0"/>
              </a:rPr>
              <a:t>الفرع الرئيسي </a:t>
            </a:r>
            <a:r>
              <a:rPr lang="ar-EG" sz="900" b="1" dirty="0">
                <a:latin typeface="Calibri" panose="020F0502020204030204" pitchFamily="34" charset="0"/>
                <a:ea typeface="Calibri" panose="020F0502020204030204" pitchFamily="34" charset="0"/>
              </a:rPr>
              <a:t>: 12أ ميدان ابن سندر – منشية البكري – القاهرة – ت: 24512725 / 24539865   (202+) فاكس : 24539865 (202+) موبايل : 4159806 (2012+) ص.ب. 135 حدائق القبة</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ar-EG" sz="900" b="1" dirty="0">
                <a:latin typeface="Calibri" panose="020F0502020204030204" pitchFamily="34" charset="0"/>
                <a:ea typeface="Calibri" panose="020F0502020204030204" pitchFamily="34" charset="0"/>
              </a:rPr>
              <a:t>الإدارة : 30 محمد عوف – العجوزة – الجيزة </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12A Ibn Sandar Square, Mansheyet El Bakry, Cairo, Tel: +202 24539865 / 24512725 Fax: +202 24539865 - Mob.: +20124159806, </a:t>
            </a: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P.O. Box 135 Hadayek El Kobba, Cairo</a:t>
            </a:r>
            <a:r>
              <a:rPr lang="ar-EG" sz="900" b="1" dirty="0">
                <a:latin typeface="Calibri" panose="020F0502020204030204" pitchFamily="34" charset="0"/>
                <a:ea typeface="Calibri" panose="020F0502020204030204" pitchFamily="34" charset="0"/>
              </a:rPr>
              <a:t> - </a:t>
            </a:r>
            <a:r>
              <a:rPr lang="en-US" sz="900" b="1" dirty="0">
                <a:latin typeface="Calibri" panose="020F0502020204030204" pitchFamily="34" charset="0"/>
                <a:ea typeface="Calibri" panose="020F0502020204030204" pitchFamily="34" charset="0"/>
                <a:cs typeface="Arial" panose="020B0604020202020204" pitchFamily="34" charset="0"/>
              </a:rPr>
              <a:t> Egypt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468360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81200"/>
            <a:ext cx="8534399" cy="3611563"/>
          </a:xfrm>
          <a:effectLst>
            <a:outerShdw blurRad="50800" dist="38100" dir="16200000" rotWithShape="0">
              <a:prstClr val="black">
                <a:alpha val="40000"/>
              </a:prstClr>
            </a:outerShdw>
          </a:effectLst>
        </p:spPr>
        <p:txBody>
          <a:bodyPr>
            <a:normAutofit fontScale="92500" lnSpcReduction="10000"/>
          </a:bodyPr>
          <a:lstStyle/>
          <a:p>
            <a:endParaRPr lang="en-US" sz="4400" dirty="0" smtClean="0">
              <a:latin typeface="Times New Roman" panose="02020603050405020304" pitchFamily="18" charset="0"/>
              <a:cs typeface="Times New Roman" panose="02020603050405020304" pitchFamily="18" charset="0"/>
            </a:endParaRPr>
          </a:p>
          <a:p>
            <a:pPr algn="just"/>
            <a:r>
              <a:rPr lang="en-US" sz="3300" dirty="0" smtClean="0">
                <a:latin typeface="Times New Roman" panose="02020603050405020304" pitchFamily="18" charset="0"/>
                <a:cs typeface="Times New Roman" panose="02020603050405020304" pitchFamily="18" charset="0"/>
              </a:rPr>
              <a:t>To be </a:t>
            </a:r>
            <a:r>
              <a:rPr lang="en-US" sz="3200" dirty="0" smtClean="0"/>
              <a:t>a </a:t>
            </a:r>
            <a:r>
              <a:rPr lang="en-US" sz="3200" dirty="0"/>
              <a:t>premium Egyptian Uniform manufacturer and Safety shoes supplier, who can Fulfill clients different needs </a:t>
            </a:r>
            <a:r>
              <a:rPr lang="en-US" sz="3200" dirty="0" smtClean="0"/>
              <a:t>while adhering to our core value, Quality and Customer Satisfaction.</a:t>
            </a:r>
            <a:endParaRPr lang="en-US" sz="3200" dirty="0"/>
          </a:p>
          <a:p>
            <a:pPr marL="109728" indent="0">
              <a:buNone/>
            </a:pPr>
            <a:r>
              <a:rPr lang="en-US" sz="3300" dirty="0">
                <a:latin typeface="Times New Roman" panose="02020603050405020304" pitchFamily="18" charset="0"/>
                <a:cs typeface="Times New Roman" panose="02020603050405020304" pitchFamily="18" charset="0"/>
              </a:rPr>
              <a:t/>
            </a:r>
            <a:br>
              <a:rPr lang="en-US" sz="3300" dirty="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338328"/>
            <a:ext cx="8229600" cy="1566672"/>
          </a:xfrm>
        </p:spPr>
        <p:txBody>
          <a:bodyPr/>
          <a:lstStyle/>
          <a:p>
            <a:pPr algn="l"/>
            <a:r>
              <a:rPr lang="en-US" b="1" dirty="0" smtClean="0">
                <a:solidFill>
                  <a:srgbClr val="000099"/>
                </a:solidFill>
                <a:latin typeface="Aharoni" panose="02010803020104030203" pitchFamily="2" charset="-79"/>
                <a:cs typeface="Aharoni" panose="02010803020104030203" pitchFamily="2" charset="-79"/>
              </a:rPr>
              <a:t>Our Vision</a:t>
            </a:r>
            <a:endParaRPr lang="en-US" b="1" dirty="0">
              <a:solidFill>
                <a:srgbClr val="000099"/>
              </a:solidFill>
              <a:latin typeface="Aharoni" panose="02010803020104030203" pitchFamily="2" charset="-79"/>
              <a:cs typeface="Aharoni" panose="02010803020104030203" pitchFamily="2" charset="-79"/>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100" y="248273"/>
            <a:ext cx="3640191" cy="8947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327546" y="6107797"/>
            <a:ext cx="8153400" cy="646331"/>
          </a:xfrm>
          <a:prstGeom prst="rect">
            <a:avLst/>
          </a:prstGeom>
        </p:spPr>
        <p:txBody>
          <a:bodyPr wrap="square">
            <a:spAutoFit/>
          </a:bodyPr>
          <a:lstStyle/>
          <a:p>
            <a:pPr algn="ctr">
              <a:tabLst>
                <a:tab pos="2971800" algn="ctr"/>
                <a:tab pos="5943600" algn="r"/>
              </a:tabLst>
            </a:pPr>
            <a:r>
              <a:rPr lang="ar-EG" sz="900" b="1" u="sng" dirty="0">
                <a:latin typeface="Calibri" panose="020F0502020204030204" pitchFamily="34" charset="0"/>
                <a:ea typeface="Calibri" panose="020F0502020204030204" pitchFamily="34" charset="0"/>
              </a:rPr>
              <a:t>الفرع الرئيسي </a:t>
            </a:r>
            <a:r>
              <a:rPr lang="ar-EG" sz="900" b="1" dirty="0">
                <a:latin typeface="Calibri" panose="020F0502020204030204" pitchFamily="34" charset="0"/>
                <a:ea typeface="Calibri" panose="020F0502020204030204" pitchFamily="34" charset="0"/>
              </a:rPr>
              <a:t>: 12أ ميدان ابن سندر – منشية البكري – القاهرة – ت: 24512725 / 24539865   (202+) فاكس : 24539865 (202+) موبايل : 4159806 (2012+) ص.ب. 135 حدائق القبة</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ar-EG" sz="900" b="1" dirty="0">
                <a:latin typeface="Calibri" panose="020F0502020204030204" pitchFamily="34" charset="0"/>
                <a:ea typeface="Calibri" panose="020F0502020204030204" pitchFamily="34" charset="0"/>
              </a:rPr>
              <a:t>الإدارة : 30 محمد عوف – العجوزة – الجيزة </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12A Ibn Sandar Square, Mansheyet El Bakry, Cairo, Tel: +202 24539865 / 24512725 Fax: +202 24539865 - Mob.: +20124159806, </a:t>
            </a: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P.O. Box 135 Hadayek El Kobba, Cairo</a:t>
            </a:r>
            <a:r>
              <a:rPr lang="ar-EG" sz="900" b="1" dirty="0">
                <a:latin typeface="Calibri" panose="020F0502020204030204" pitchFamily="34" charset="0"/>
                <a:ea typeface="Calibri" panose="020F0502020204030204" pitchFamily="34" charset="0"/>
              </a:rPr>
              <a:t> - </a:t>
            </a:r>
            <a:r>
              <a:rPr lang="en-US" sz="900" b="1" dirty="0">
                <a:latin typeface="Calibri" panose="020F0502020204030204" pitchFamily="34" charset="0"/>
                <a:ea typeface="Calibri" panose="020F0502020204030204" pitchFamily="34" charset="0"/>
                <a:cs typeface="Arial" panose="020B0604020202020204" pitchFamily="34" charset="0"/>
              </a:rPr>
              <a:t> Egypt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a:picLocks noChangeAspect="1"/>
          </p:cNvPicPr>
          <p:nvPr/>
        </p:nvPicPr>
        <p:blipFill>
          <a:blip r:embed="rId3"/>
          <a:stretch>
            <a:fillRect/>
          </a:stretch>
        </p:blipFill>
        <p:spPr>
          <a:xfrm>
            <a:off x="6469914" y="967973"/>
            <a:ext cx="1975863" cy="907292"/>
          </a:xfrm>
          <a:prstGeom prst="rect">
            <a:avLst/>
          </a:prstGeom>
        </p:spPr>
      </p:pic>
      <p:pic>
        <p:nvPicPr>
          <p:cNvPr id="7" name="Picture 6"/>
          <p:cNvPicPr>
            <a:picLocks noChangeAspect="1"/>
          </p:cNvPicPr>
          <p:nvPr/>
        </p:nvPicPr>
        <p:blipFill>
          <a:blip r:embed="rId4"/>
          <a:stretch>
            <a:fillRect/>
          </a:stretch>
        </p:blipFill>
        <p:spPr>
          <a:xfrm>
            <a:off x="27709" y="702"/>
            <a:ext cx="1339006" cy="837497"/>
          </a:xfrm>
          <a:prstGeom prst="rect">
            <a:avLst/>
          </a:prstGeom>
        </p:spPr>
      </p:pic>
    </p:spTree>
    <p:extLst>
      <p:ext uri="{BB962C8B-B14F-4D97-AF65-F5344CB8AC3E}">
        <p14:creationId xmlns:p14="http://schemas.microsoft.com/office/powerpoint/2010/main" val="1401735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81200"/>
            <a:ext cx="8534399" cy="3611563"/>
          </a:xfrm>
          <a:effectLst>
            <a:outerShdw blurRad="50800" dist="38100" dir="16200000" rotWithShape="0">
              <a:prstClr val="black">
                <a:alpha val="40000"/>
              </a:prstClr>
            </a:outerShdw>
          </a:effectLst>
        </p:spPr>
        <p:txBody>
          <a:bodyPr>
            <a:normAutofit fontScale="85000" lnSpcReduction="20000"/>
          </a:bodyPr>
          <a:lstStyle/>
          <a:p>
            <a:endParaRPr lang="en-US" sz="4400" dirty="0" smtClean="0">
              <a:latin typeface="Times New Roman" panose="02020603050405020304" pitchFamily="18" charset="0"/>
              <a:cs typeface="Times New Roman" panose="02020603050405020304" pitchFamily="18" charset="0"/>
            </a:endParaRPr>
          </a:p>
          <a:p>
            <a:r>
              <a:rPr lang="en-US" sz="3300" dirty="0" smtClean="0">
                <a:latin typeface="Times New Roman" panose="02020603050405020304" pitchFamily="18" charset="0"/>
                <a:cs typeface="Times New Roman" panose="02020603050405020304" pitchFamily="18" charset="0"/>
              </a:rPr>
              <a:t>To keep </a:t>
            </a:r>
            <a:r>
              <a:rPr lang="en-US" sz="3300" dirty="0">
                <a:latin typeface="Times New Roman" panose="02020603050405020304" pitchFamily="18" charset="0"/>
                <a:cs typeface="Times New Roman" panose="02020603050405020304" pitchFamily="18" charset="0"/>
              </a:rPr>
              <a:t>your employees more safe </a:t>
            </a:r>
            <a:r>
              <a:rPr lang="en-US" sz="3300" dirty="0" smtClean="0">
                <a:latin typeface="Times New Roman" panose="02020603050405020304" pitchFamily="18" charset="0"/>
                <a:cs typeface="Times New Roman" panose="02020603050405020304" pitchFamily="18" charset="0"/>
              </a:rPr>
              <a:t>and comfortable.</a:t>
            </a:r>
            <a:endParaRPr lang="en-US" sz="3300" dirty="0">
              <a:latin typeface="Times New Roman" panose="02020603050405020304" pitchFamily="18" charset="0"/>
              <a:cs typeface="Times New Roman" panose="02020603050405020304" pitchFamily="18" charset="0"/>
            </a:endParaRPr>
          </a:p>
          <a:p>
            <a:pPr marL="0" indent="0">
              <a:buNone/>
            </a:pPr>
            <a:endParaRPr lang="en-US" sz="3300" dirty="0">
              <a:latin typeface="Times New Roman" panose="02020603050405020304" pitchFamily="18" charset="0"/>
              <a:cs typeface="Times New Roman" panose="02020603050405020304" pitchFamily="18" charset="0"/>
            </a:endParaRPr>
          </a:p>
          <a:p>
            <a:r>
              <a:rPr lang="en-US" sz="3300" dirty="0" smtClean="0">
                <a:latin typeface="Times New Roman" panose="02020603050405020304" pitchFamily="18" charset="0"/>
                <a:cs typeface="Times New Roman" panose="02020603050405020304" pitchFamily="18" charset="0"/>
              </a:rPr>
              <a:t>To present more durable product to our customer.</a:t>
            </a:r>
          </a:p>
          <a:p>
            <a:endParaRPr lang="en-US" sz="3300" dirty="0">
              <a:latin typeface="Times New Roman" panose="02020603050405020304" pitchFamily="18" charset="0"/>
              <a:cs typeface="Times New Roman" panose="02020603050405020304" pitchFamily="18" charset="0"/>
            </a:endParaRPr>
          </a:p>
          <a:p>
            <a:r>
              <a:rPr lang="en-US" sz="3300" dirty="0" smtClean="0">
                <a:latin typeface="Times New Roman" panose="02020603050405020304" pitchFamily="18" charset="0"/>
                <a:cs typeface="Times New Roman" panose="02020603050405020304" pitchFamily="18" charset="0"/>
              </a:rPr>
              <a:t>To minimize the injuries which mainly resulted by medical costs and production losses.</a:t>
            </a:r>
            <a:r>
              <a:rPr lang="en-US" sz="3300" dirty="0">
                <a:latin typeface="Times New Roman" panose="02020603050405020304" pitchFamily="18" charset="0"/>
                <a:cs typeface="Times New Roman" panose="02020603050405020304" pitchFamily="18" charset="0"/>
              </a:rPr>
              <a:t/>
            </a:r>
            <a:br>
              <a:rPr lang="en-US" sz="3300" dirty="0">
                <a:latin typeface="Times New Roman" panose="02020603050405020304" pitchFamily="18" charset="0"/>
                <a:cs typeface="Times New Roman" panose="02020603050405020304" pitchFamily="18" charset="0"/>
              </a:rPr>
            </a:br>
            <a:r>
              <a:rPr lang="en-US" sz="3300" dirty="0">
                <a:latin typeface="Times New Roman" panose="02020603050405020304" pitchFamily="18" charset="0"/>
                <a:cs typeface="Times New Roman" panose="02020603050405020304" pitchFamily="18" charset="0"/>
              </a:rPr>
              <a:t/>
            </a:r>
            <a:br>
              <a:rPr lang="en-US" sz="3300" dirty="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338328"/>
            <a:ext cx="8229600" cy="1566672"/>
          </a:xfrm>
        </p:spPr>
        <p:txBody>
          <a:bodyPr/>
          <a:lstStyle/>
          <a:p>
            <a:pPr algn="l"/>
            <a:r>
              <a:rPr lang="en-US" b="1" dirty="0" smtClean="0">
                <a:solidFill>
                  <a:srgbClr val="000099"/>
                </a:solidFill>
                <a:latin typeface="Aharoni" panose="02010803020104030203" pitchFamily="2" charset="-79"/>
                <a:cs typeface="Aharoni" panose="02010803020104030203" pitchFamily="2" charset="-79"/>
              </a:rPr>
              <a:t>Our mission</a:t>
            </a:r>
            <a:endParaRPr lang="en-US" b="1" dirty="0">
              <a:solidFill>
                <a:srgbClr val="000099"/>
              </a:solidFill>
              <a:latin typeface="Aharoni" panose="02010803020104030203" pitchFamily="2" charset="-79"/>
              <a:cs typeface="Aharoni" panose="02010803020104030203" pitchFamily="2" charset="-79"/>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6100" y="248273"/>
            <a:ext cx="3640191" cy="8947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92290" y="6196884"/>
            <a:ext cx="8153400" cy="646331"/>
          </a:xfrm>
          <a:prstGeom prst="rect">
            <a:avLst/>
          </a:prstGeom>
        </p:spPr>
        <p:txBody>
          <a:bodyPr wrap="square">
            <a:spAutoFit/>
          </a:bodyPr>
          <a:lstStyle/>
          <a:p>
            <a:pPr algn="ctr">
              <a:tabLst>
                <a:tab pos="2971800" algn="ctr"/>
                <a:tab pos="5943600" algn="r"/>
              </a:tabLst>
            </a:pPr>
            <a:r>
              <a:rPr lang="ar-EG" sz="900" b="1" u="sng" dirty="0">
                <a:latin typeface="Calibri" panose="020F0502020204030204" pitchFamily="34" charset="0"/>
                <a:ea typeface="Calibri" panose="020F0502020204030204" pitchFamily="34" charset="0"/>
              </a:rPr>
              <a:t>الفرع الرئيسي </a:t>
            </a:r>
            <a:r>
              <a:rPr lang="ar-EG" sz="900" b="1" dirty="0">
                <a:latin typeface="Calibri" panose="020F0502020204030204" pitchFamily="34" charset="0"/>
                <a:ea typeface="Calibri" panose="020F0502020204030204" pitchFamily="34" charset="0"/>
              </a:rPr>
              <a:t>: 12أ ميدان ابن سندر – منشية البكري – القاهرة – ت: 24512725 / 24539865   (202+) فاكس : 24539865 (202+) موبايل : 4159806 (2012+) ص.ب. 135 حدائق القبة</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ar-EG" sz="900" b="1" dirty="0">
                <a:latin typeface="Calibri" panose="020F0502020204030204" pitchFamily="34" charset="0"/>
                <a:ea typeface="Calibri" panose="020F0502020204030204" pitchFamily="34" charset="0"/>
              </a:rPr>
              <a:t>الإدارة : 30 محمد عوف – العجوزة – الجيزة </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12A Ibn Sandar Square, Mansheyet El Bakry, Cairo, Tel: +202 24539865 / 24512725 Fax: +202 24539865 - Mob.: +20124159806, </a:t>
            </a: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P.O. Box 135 Hadayek El Kobba, Cairo</a:t>
            </a:r>
            <a:r>
              <a:rPr lang="ar-EG" sz="900" b="1" dirty="0">
                <a:latin typeface="Calibri" panose="020F0502020204030204" pitchFamily="34" charset="0"/>
                <a:ea typeface="Calibri" panose="020F0502020204030204" pitchFamily="34" charset="0"/>
              </a:rPr>
              <a:t> - </a:t>
            </a:r>
            <a:r>
              <a:rPr lang="en-US" sz="900" b="1" dirty="0">
                <a:latin typeface="Calibri" panose="020F0502020204030204" pitchFamily="34" charset="0"/>
                <a:ea typeface="Calibri" panose="020F0502020204030204" pitchFamily="34" charset="0"/>
                <a:cs typeface="Arial" panose="020B0604020202020204" pitchFamily="34" charset="0"/>
              </a:rPr>
              <a:t> Egypt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a:picLocks noChangeAspect="1"/>
          </p:cNvPicPr>
          <p:nvPr/>
        </p:nvPicPr>
        <p:blipFill>
          <a:blip r:embed="rId3"/>
          <a:stretch>
            <a:fillRect/>
          </a:stretch>
        </p:blipFill>
        <p:spPr>
          <a:xfrm>
            <a:off x="6367242" y="990243"/>
            <a:ext cx="1975863" cy="907292"/>
          </a:xfrm>
          <a:prstGeom prst="rect">
            <a:avLst/>
          </a:prstGeom>
        </p:spPr>
      </p:pic>
      <p:pic>
        <p:nvPicPr>
          <p:cNvPr id="7" name="Picture 6"/>
          <p:cNvPicPr>
            <a:picLocks noChangeAspect="1"/>
          </p:cNvPicPr>
          <p:nvPr/>
        </p:nvPicPr>
        <p:blipFill>
          <a:blip r:embed="rId4"/>
          <a:stretch>
            <a:fillRect/>
          </a:stretch>
        </p:blipFill>
        <p:spPr>
          <a:xfrm>
            <a:off x="46466" y="702"/>
            <a:ext cx="1339006" cy="837497"/>
          </a:xfrm>
          <a:prstGeom prst="rect">
            <a:avLst/>
          </a:prstGeom>
        </p:spPr>
      </p:pic>
    </p:spTree>
    <p:extLst>
      <p:ext uri="{BB962C8B-B14F-4D97-AF65-F5344CB8AC3E}">
        <p14:creationId xmlns:p14="http://schemas.microsoft.com/office/powerpoint/2010/main" val="4009191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81200"/>
            <a:ext cx="8229599" cy="4114800"/>
          </a:xfrm>
          <a:effectLst>
            <a:outerShdw blurRad="50800" dist="38100" dir="16200000" rotWithShape="0">
              <a:prstClr val="black">
                <a:alpha val="40000"/>
              </a:prstClr>
            </a:outerShdw>
          </a:effectLst>
        </p:spPr>
        <p:txBody>
          <a:bodyPr>
            <a:normAutofit/>
          </a:bodyPr>
          <a:lstStyle/>
          <a:p>
            <a:pPr algn="just"/>
            <a:r>
              <a:rPr lang="en-US" dirty="0">
                <a:latin typeface="Times New Roman" panose="02020603050405020304" pitchFamily="18" charset="0"/>
                <a:cs typeface="Times New Roman" panose="02020603050405020304" pitchFamily="18" charset="0"/>
              </a:rPr>
              <a:t>H</a:t>
            </a:r>
            <a:r>
              <a:rPr lang="en-US" dirty="0" smtClean="0">
                <a:latin typeface="Times New Roman" panose="02020603050405020304" pitchFamily="18" charset="0"/>
                <a:cs typeface="Times New Roman" panose="02020603050405020304" pitchFamily="18" charset="0"/>
              </a:rPr>
              <a:t>igh quality and reasonable price (Best value)</a:t>
            </a:r>
          </a:p>
          <a:p>
            <a:pPr algn="just"/>
            <a:r>
              <a:rPr lang="en-US" dirty="0" smtClean="0">
                <a:latin typeface="Times New Roman" panose="02020603050405020304" pitchFamily="18" charset="0"/>
                <a:cs typeface="Times New Roman" panose="02020603050405020304" pitchFamily="18" charset="0"/>
              </a:rPr>
              <a:t>Punctuality in deliveries</a:t>
            </a:r>
          </a:p>
          <a:p>
            <a:pPr algn="just"/>
            <a:r>
              <a:rPr lang="en-US" dirty="0">
                <a:latin typeface="Times New Roman" panose="02020603050405020304" pitchFamily="18" charset="0"/>
                <a:cs typeface="Times New Roman" panose="02020603050405020304" pitchFamily="18" charset="0"/>
              </a:rPr>
              <a:t>Customized designs according to </a:t>
            </a:r>
            <a:r>
              <a:rPr lang="en-US" dirty="0" smtClean="0">
                <a:latin typeface="Times New Roman" panose="02020603050405020304" pitchFamily="18" charset="0"/>
                <a:cs typeface="Times New Roman" panose="02020603050405020304" pitchFamily="18" charset="0"/>
              </a:rPr>
              <a:t>client needs.</a:t>
            </a:r>
          </a:p>
          <a:p>
            <a:pPr algn="just"/>
            <a:r>
              <a:rPr lang="en-US" dirty="0" smtClean="0">
                <a:latin typeface="Times New Roman" panose="02020603050405020304" pitchFamily="18" charset="0"/>
                <a:cs typeface="Times New Roman" panose="02020603050405020304" pitchFamily="18" charset="0"/>
              </a:rPr>
              <a:t>Can supply all special Type of uniform such as Fire Resistance suits, Coverall, Nomex</a:t>
            </a:r>
          </a:p>
          <a:p>
            <a:pPr algn="just"/>
            <a:r>
              <a:rPr lang="en-US" dirty="0" smtClean="0">
                <a:latin typeface="Times New Roman" panose="02020603050405020304" pitchFamily="18" charset="0"/>
                <a:cs typeface="Times New Roman" panose="02020603050405020304" pitchFamily="18" charset="0"/>
              </a:rPr>
              <a:t> All types of Uniform; workers suits, Polo shirts, sweat Shirts, </a:t>
            </a:r>
            <a:r>
              <a:rPr lang="en-US" dirty="0">
                <a:latin typeface="Times New Roman" panose="02020603050405020304" pitchFamily="18" charset="0"/>
                <a:cs typeface="Times New Roman" panose="02020603050405020304" pitchFamily="18" charset="0"/>
              </a:rPr>
              <a:t>c</a:t>
            </a:r>
            <a:r>
              <a:rPr lang="en-US" dirty="0" smtClean="0">
                <a:latin typeface="Times New Roman" panose="02020603050405020304" pitchFamily="18" charset="0"/>
                <a:cs typeface="Times New Roman" panose="02020603050405020304" pitchFamily="18" charset="0"/>
              </a:rPr>
              <a:t>overalls, pullovers, winter jackets, trousers….</a:t>
            </a:r>
            <a:r>
              <a:rPr lang="en-US" dirty="0" err="1" smtClean="0">
                <a:latin typeface="Times New Roman" panose="02020603050405020304" pitchFamily="18" charset="0"/>
                <a:cs typeface="Times New Roman" panose="02020603050405020304" pitchFamily="18" charset="0"/>
              </a:rPr>
              <a:t>etc</a:t>
            </a:r>
            <a:endParaRPr lang="en-US" dirty="0" smtClean="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762000"/>
            <a:ext cx="8229600" cy="1219200"/>
          </a:xfrm>
        </p:spPr>
        <p:txBody>
          <a:bodyPr/>
          <a:lstStyle/>
          <a:p>
            <a:pPr algn="l"/>
            <a:r>
              <a:rPr lang="en-US" dirty="0" smtClean="0">
                <a:solidFill>
                  <a:srgbClr val="000099"/>
                </a:solidFill>
                <a:latin typeface="Aharoni" panose="02010803020104030203" pitchFamily="2" charset="-79"/>
                <a:cs typeface="Aharoni" panose="02010803020104030203" pitchFamily="2" charset="-79"/>
              </a:rPr>
              <a:t>Why Nassco ??</a:t>
            </a:r>
            <a:endParaRPr lang="en-US" dirty="0">
              <a:solidFill>
                <a:srgbClr val="000099"/>
              </a:solidFill>
              <a:latin typeface="Aharoni" panose="02010803020104030203" pitchFamily="2" charset="-79"/>
              <a:cs typeface="Aharoni" panose="02010803020104030203" pitchFamily="2" charset="-79"/>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0854" y="29731"/>
            <a:ext cx="3443148" cy="11132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 y="6096000"/>
            <a:ext cx="8153400" cy="646331"/>
          </a:xfrm>
          <a:prstGeom prst="rect">
            <a:avLst/>
          </a:prstGeom>
        </p:spPr>
        <p:txBody>
          <a:bodyPr wrap="square">
            <a:spAutoFit/>
          </a:bodyPr>
          <a:lstStyle/>
          <a:p>
            <a:pPr algn="ctr">
              <a:tabLst>
                <a:tab pos="2971800" algn="ctr"/>
                <a:tab pos="5943600" algn="r"/>
              </a:tabLst>
            </a:pPr>
            <a:r>
              <a:rPr lang="ar-EG" sz="900" b="1" u="sng" dirty="0">
                <a:latin typeface="Calibri" panose="020F0502020204030204" pitchFamily="34" charset="0"/>
                <a:ea typeface="Calibri" panose="020F0502020204030204" pitchFamily="34" charset="0"/>
              </a:rPr>
              <a:t>الفرع الرئيسي </a:t>
            </a:r>
            <a:r>
              <a:rPr lang="ar-EG" sz="900" b="1" dirty="0">
                <a:latin typeface="Calibri" panose="020F0502020204030204" pitchFamily="34" charset="0"/>
                <a:ea typeface="Calibri" panose="020F0502020204030204" pitchFamily="34" charset="0"/>
              </a:rPr>
              <a:t>: 12أ ميدان ابن سندر – منشية البكري – القاهرة – ت: 24512725 / 24539865   (202+) فاكس : 24539865 (202+) موبايل : 4159806 (2012+) ص.ب. 135 حدائق القبة</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ar-EG" sz="900" b="1" dirty="0">
                <a:latin typeface="Calibri" panose="020F0502020204030204" pitchFamily="34" charset="0"/>
                <a:ea typeface="Calibri" panose="020F0502020204030204" pitchFamily="34" charset="0"/>
              </a:rPr>
              <a:t>الإدارة : 30 محمد عوف – العجوزة – الجيزة </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12A Ibn Sandar Square, Mansheyet El Bakry, Cairo, Tel: +202 24539865 / 24512725 Fax: +202 24539865 - Mob.: +20124159806, </a:t>
            </a: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P.O. Box 135 Hadayek El Kobba, Cairo</a:t>
            </a:r>
            <a:r>
              <a:rPr lang="ar-EG" sz="900" b="1" dirty="0">
                <a:latin typeface="Calibri" panose="020F0502020204030204" pitchFamily="34" charset="0"/>
                <a:ea typeface="Calibri" panose="020F0502020204030204" pitchFamily="34" charset="0"/>
              </a:rPr>
              <a:t> - </a:t>
            </a:r>
            <a:r>
              <a:rPr lang="en-US" sz="900" b="1" dirty="0">
                <a:latin typeface="Calibri" panose="020F0502020204030204" pitchFamily="34" charset="0"/>
                <a:ea typeface="Calibri" panose="020F0502020204030204" pitchFamily="34" charset="0"/>
                <a:cs typeface="Arial" panose="020B0604020202020204" pitchFamily="34" charset="0"/>
              </a:rPr>
              <a:t> Egypt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Picture 5"/>
          <p:cNvPicPr>
            <a:picLocks noChangeAspect="1"/>
          </p:cNvPicPr>
          <p:nvPr/>
        </p:nvPicPr>
        <p:blipFill>
          <a:blip r:embed="rId3"/>
          <a:stretch>
            <a:fillRect/>
          </a:stretch>
        </p:blipFill>
        <p:spPr>
          <a:xfrm>
            <a:off x="6482336" y="881223"/>
            <a:ext cx="1975863" cy="907292"/>
          </a:xfrm>
          <a:prstGeom prst="rect">
            <a:avLst/>
          </a:prstGeom>
        </p:spPr>
      </p:pic>
      <p:pic>
        <p:nvPicPr>
          <p:cNvPr id="7" name="Picture 6"/>
          <p:cNvPicPr>
            <a:picLocks noChangeAspect="1"/>
          </p:cNvPicPr>
          <p:nvPr/>
        </p:nvPicPr>
        <p:blipFill>
          <a:blip r:embed="rId4"/>
          <a:stretch>
            <a:fillRect/>
          </a:stretch>
        </p:blipFill>
        <p:spPr>
          <a:xfrm>
            <a:off x="0" y="29730"/>
            <a:ext cx="1447800" cy="905543"/>
          </a:xfrm>
          <a:prstGeom prst="rect">
            <a:avLst/>
          </a:prstGeom>
        </p:spPr>
      </p:pic>
    </p:spTree>
    <p:extLst>
      <p:ext uri="{BB962C8B-B14F-4D97-AF65-F5344CB8AC3E}">
        <p14:creationId xmlns:p14="http://schemas.microsoft.com/office/powerpoint/2010/main" val="2121291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2219514"/>
            <a:ext cx="7696200" cy="3268133"/>
          </a:xfrm>
        </p:spPr>
        <p:txBody>
          <a:bodyPr>
            <a:normAutofit fontScale="25000" lnSpcReduction="20000"/>
          </a:bodyPr>
          <a:lstStyle/>
          <a:p>
            <a:pPr marL="109728" indent="0">
              <a:buNone/>
            </a:pPr>
            <a:endParaRPr lang="en-US" sz="8000" dirty="0" smtClean="0"/>
          </a:p>
          <a:p>
            <a:pPr algn="just"/>
            <a:r>
              <a:rPr lang="en-US" sz="8000" dirty="0" smtClean="0">
                <a:latin typeface="Times New Roman" panose="02020603050405020304" pitchFamily="18" charset="0"/>
                <a:cs typeface="Times New Roman" panose="02020603050405020304" pitchFamily="18" charset="0"/>
              </a:rPr>
              <a:t>Our products have </a:t>
            </a:r>
            <a:r>
              <a:rPr lang="en-US" sz="8000" dirty="0">
                <a:latin typeface="Times New Roman" panose="02020603050405020304" pitchFamily="18" charset="0"/>
                <a:cs typeface="Times New Roman" panose="02020603050405020304" pitchFamily="18" charset="0"/>
              </a:rPr>
              <a:t>been subjected to the severest testing by </a:t>
            </a:r>
            <a:r>
              <a:rPr lang="en-US" sz="8000" dirty="0" smtClean="0">
                <a:latin typeface="Times New Roman" panose="02020603050405020304" pitchFamily="18" charset="0"/>
                <a:cs typeface="Times New Roman" panose="02020603050405020304" pitchFamily="18" charset="0"/>
              </a:rPr>
              <a:t>one of the internationally-renowned </a:t>
            </a:r>
            <a:r>
              <a:rPr lang="en-US" sz="8000" dirty="0">
                <a:latin typeface="Times New Roman" panose="02020603050405020304" pitchFamily="18" charset="0"/>
                <a:cs typeface="Times New Roman" panose="02020603050405020304" pitchFamily="18" charset="0"/>
              </a:rPr>
              <a:t>quality test house</a:t>
            </a:r>
            <a:r>
              <a:rPr lang="en-US" sz="8000" dirty="0" smtClean="0">
                <a:latin typeface="Times New Roman" panose="02020603050405020304" pitchFamily="18" charset="0"/>
                <a:cs typeface="Times New Roman" panose="02020603050405020304" pitchFamily="18" charset="0"/>
              </a:rPr>
              <a:t> </a:t>
            </a:r>
            <a:r>
              <a:rPr lang="en-US" sz="8000" b="1" u="sng" dirty="0" smtClean="0">
                <a:latin typeface="Times New Roman" panose="02020603050405020304" pitchFamily="18" charset="0"/>
                <a:cs typeface="Times New Roman" panose="02020603050405020304" pitchFamily="18" charset="0"/>
              </a:rPr>
              <a:t>INTERTEK lab, U.K. </a:t>
            </a:r>
            <a:r>
              <a:rPr lang="en-US" sz="8000" dirty="0" smtClean="0">
                <a:latin typeface="Times New Roman" panose="02020603050405020304" pitchFamily="18" charset="0"/>
                <a:cs typeface="Times New Roman" panose="02020603050405020304" pitchFamily="18" charset="0"/>
              </a:rPr>
              <a:t>Our safety shoes have the following Certificates </a:t>
            </a:r>
            <a:r>
              <a:rPr lang="en-US" sz="9600" dirty="0" smtClean="0">
                <a:latin typeface="Times New Roman" panose="02020603050405020304" pitchFamily="18" charset="0"/>
                <a:cs typeface="Times New Roman" panose="02020603050405020304" pitchFamily="18" charset="0"/>
              </a:rPr>
              <a:t>: </a:t>
            </a:r>
          </a:p>
          <a:p>
            <a:pPr algn="just"/>
            <a:endParaRPr lang="en-US" sz="9600" dirty="0" smtClean="0">
              <a:latin typeface="Times New Roman" panose="02020603050405020304" pitchFamily="18" charset="0"/>
              <a:cs typeface="Times New Roman" panose="02020603050405020304" pitchFamily="18" charset="0"/>
            </a:endParaRPr>
          </a:p>
          <a:p>
            <a:pPr marL="0" indent="0">
              <a:buNone/>
            </a:pPr>
            <a:r>
              <a:rPr lang="en-US" sz="9600" dirty="0" smtClean="0">
                <a:latin typeface="Times New Roman" panose="02020603050405020304" pitchFamily="18" charset="0"/>
                <a:cs typeface="Times New Roman" panose="02020603050405020304" pitchFamily="18" charset="0"/>
              </a:rPr>
              <a:t>     </a:t>
            </a:r>
            <a:r>
              <a:rPr lang="en-US" sz="9600" dirty="0">
                <a:latin typeface="Times New Roman" panose="02020603050405020304" pitchFamily="18" charset="0"/>
                <a:cs typeface="Times New Roman" panose="02020603050405020304" pitchFamily="18" charset="0"/>
              </a:rPr>
              <a:t>	</a:t>
            </a:r>
            <a:r>
              <a:rPr lang="en-US" sz="9600" dirty="0" smtClean="0">
                <a:latin typeface="Times New Roman" panose="02020603050405020304" pitchFamily="18" charset="0"/>
                <a:cs typeface="Times New Roman" panose="02020603050405020304" pitchFamily="18" charset="0"/>
              </a:rPr>
              <a:t>*   	EN ISO </a:t>
            </a:r>
            <a:r>
              <a:rPr lang="en-US" sz="9600" dirty="0">
                <a:latin typeface="Times New Roman" panose="02020603050405020304" pitchFamily="18" charset="0"/>
                <a:cs typeface="Times New Roman" panose="02020603050405020304" pitchFamily="18" charset="0"/>
              </a:rPr>
              <a:t>20344, 20345 : </a:t>
            </a:r>
            <a:r>
              <a:rPr lang="en-US" sz="9600" dirty="0" smtClean="0">
                <a:latin typeface="Times New Roman" panose="02020603050405020304" pitchFamily="18" charset="0"/>
                <a:cs typeface="Times New Roman" panose="02020603050405020304" pitchFamily="18" charset="0"/>
              </a:rPr>
              <a:t>2011</a:t>
            </a:r>
          </a:p>
          <a:p>
            <a:pPr marL="0" indent="0">
              <a:buNone/>
            </a:pPr>
            <a:r>
              <a:rPr lang="en-US" sz="9600" dirty="0">
                <a:latin typeface="Times New Roman" panose="02020603050405020304" pitchFamily="18" charset="0"/>
                <a:cs typeface="Times New Roman" panose="02020603050405020304" pitchFamily="18" charset="0"/>
              </a:rPr>
              <a:t> </a:t>
            </a:r>
            <a:r>
              <a:rPr lang="en-US" sz="9600" dirty="0" smtClean="0">
                <a:latin typeface="Times New Roman" panose="02020603050405020304" pitchFamily="18" charset="0"/>
                <a:cs typeface="Times New Roman" panose="02020603050405020304" pitchFamily="18" charset="0"/>
              </a:rPr>
              <a:t> </a:t>
            </a:r>
            <a:r>
              <a:rPr lang="en-US" sz="7200" dirty="0" smtClean="0">
                <a:latin typeface="Times New Roman" panose="02020603050405020304" pitchFamily="18" charset="0"/>
                <a:cs typeface="Times New Roman" panose="02020603050405020304" pitchFamily="18" charset="0"/>
              </a:rPr>
              <a:t>   	</a:t>
            </a:r>
            <a:r>
              <a:rPr lang="en-US" sz="9600" dirty="0" smtClean="0">
                <a:latin typeface="Times New Roman" panose="02020603050405020304" pitchFamily="18" charset="0"/>
                <a:cs typeface="Times New Roman" panose="02020603050405020304" pitchFamily="18" charset="0"/>
              </a:rPr>
              <a:t>*</a:t>
            </a:r>
            <a:r>
              <a:rPr lang="en-US" sz="7200" dirty="0" smtClean="0">
                <a:latin typeface="Times New Roman" panose="02020603050405020304" pitchFamily="18" charset="0"/>
                <a:cs typeface="Times New Roman" panose="02020603050405020304" pitchFamily="18" charset="0"/>
              </a:rPr>
              <a:t>     	</a:t>
            </a:r>
            <a:r>
              <a:rPr lang="en-US" sz="9600" dirty="0" smtClean="0">
                <a:latin typeface="Times New Roman" panose="02020603050405020304" pitchFamily="18" charset="0"/>
                <a:cs typeface="Times New Roman" panose="02020603050405020304" pitchFamily="18" charset="0"/>
              </a:rPr>
              <a:t>ISO </a:t>
            </a:r>
            <a:r>
              <a:rPr lang="en-US" sz="9600" dirty="0">
                <a:latin typeface="Times New Roman" panose="02020603050405020304" pitchFamily="18" charset="0"/>
                <a:cs typeface="Times New Roman" panose="02020603050405020304" pitchFamily="18" charset="0"/>
              </a:rPr>
              <a:t>9001 : </a:t>
            </a:r>
            <a:r>
              <a:rPr lang="en-US" sz="9600" dirty="0" smtClean="0">
                <a:latin typeface="Times New Roman" panose="02020603050405020304" pitchFamily="18" charset="0"/>
                <a:cs typeface="Times New Roman" panose="02020603050405020304" pitchFamily="18" charset="0"/>
              </a:rPr>
              <a:t>2008</a:t>
            </a:r>
          </a:p>
          <a:p>
            <a:pPr marL="0" indent="0">
              <a:buNone/>
            </a:pPr>
            <a:r>
              <a:rPr lang="en-US" sz="9600" dirty="0">
                <a:latin typeface="Times New Roman" panose="02020603050405020304" pitchFamily="18" charset="0"/>
                <a:cs typeface="Times New Roman" panose="02020603050405020304" pitchFamily="18" charset="0"/>
              </a:rPr>
              <a:t>	</a:t>
            </a:r>
            <a:r>
              <a:rPr lang="en-US" sz="9600" dirty="0" smtClean="0">
                <a:latin typeface="Times New Roman" panose="02020603050405020304" pitchFamily="18" charset="0"/>
                <a:cs typeface="Times New Roman" panose="02020603050405020304" pitchFamily="18" charset="0"/>
              </a:rPr>
              <a:t>*   	14001 </a:t>
            </a:r>
            <a:r>
              <a:rPr lang="en-US" sz="9600" dirty="0">
                <a:latin typeface="Times New Roman" panose="02020603050405020304" pitchFamily="18" charset="0"/>
                <a:cs typeface="Times New Roman" panose="02020603050405020304" pitchFamily="18" charset="0"/>
              </a:rPr>
              <a:t>: 2004 </a:t>
            </a:r>
            <a:endParaRPr lang="en-US" sz="9600" dirty="0" smtClean="0">
              <a:latin typeface="Times New Roman" panose="02020603050405020304" pitchFamily="18" charset="0"/>
              <a:cs typeface="Times New Roman" panose="02020603050405020304" pitchFamily="18" charset="0"/>
            </a:endParaRPr>
          </a:p>
          <a:p>
            <a:pPr marL="0" indent="0">
              <a:buNone/>
            </a:pPr>
            <a:r>
              <a:rPr lang="en-US" sz="9600" dirty="0">
                <a:latin typeface="Times New Roman" panose="02020603050405020304" pitchFamily="18" charset="0"/>
                <a:cs typeface="Times New Roman" panose="02020603050405020304" pitchFamily="18" charset="0"/>
              </a:rPr>
              <a:t>	</a:t>
            </a:r>
            <a:r>
              <a:rPr lang="en-US" sz="9600" dirty="0" smtClean="0">
                <a:latin typeface="Times New Roman" panose="02020603050405020304" pitchFamily="18" charset="0"/>
                <a:cs typeface="Times New Roman" panose="02020603050405020304" pitchFamily="18" charset="0"/>
              </a:rPr>
              <a:t>*   	OHSAS </a:t>
            </a:r>
            <a:r>
              <a:rPr lang="en-US" sz="9600" dirty="0">
                <a:latin typeface="Times New Roman" panose="02020603050405020304" pitchFamily="18" charset="0"/>
                <a:cs typeface="Times New Roman" panose="02020603050405020304" pitchFamily="18" charset="0"/>
              </a:rPr>
              <a:t>18001 : </a:t>
            </a:r>
            <a:r>
              <a:rPr lang="en-US" sz="9600" dirty="0" smtClean="0">
                <a:latin typeface="Times New Roman" panose="02020603050405020304" pitchFamily="18" charset="0"/>
                <a:cs typeface="Times New Roman" panose="02020603050405020304" pitchFamily="18" charset="0"/>
              </a:rPr>
              <a:t>2007</a:t>
            </a:r>
          </a:p>
          <a:p>
            <a:pPr marL="0" indent="0">
              <a:buNone/>
            </a:pPr>
            <a:r>
              <a:rPr lang="en-US" sz="9600" dirty="0">
                <a:latin typeface="Times New Roman" panose="02020603050405020304" pitchFamily="18" charset="0"/>
                <a:cs typeface="Times New Roman" panose="02020603050405020304" pitchFamily="18" charset="0"/>
              </a:rPr>
              <a:t>	</a:t>
            </a:r>
            <a:r>
              <a:rPr lang="en-US" sz="9600" dirty="0" smtClean="0">
                <a:latin typeface="Times New Roman" panose="02020603050405020304" pitchFamily="18" charset="0"/>
                <a:cs typeface="Times New Roman" panose="02020603050405020304" pitchFamily="18" charset="0"/>
              </a:rPr>
              <a:t>*    	CE </a:t>
            </a:r>
            <a:r>
              <a:rPr lang="en-US" sz="9600" dirty="0">
                <a:latin typeface="Times New Roman" panose="02020603050405020304" pitchFamily="18" charset="0"/>
                <a:cs typeface="Times New Roman" panose="02020603050405020304" pitchFamily="18" charset="0"/>
              </a:rPr>
              <a:t/>
            </a:r>
            <a:br>
              <a:rPr lang="en-US" sz="96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a:xfrm>
            <a:off x="457200" y="1006052"/>
            <a:ext cx="8229600" cy="1213462"/>
          </a:xfrm>
        </p:spPr>
        <p:txBody>
          <a:bodyPr>
            <a:normAutofit/>
          </a:bodyPr>
          <a:lstStyle/>
          <a:p>
            <a:pPr algn="l"/>
            <a:r>
              <a:rPr lang="en-US" sz="3200" b="0" dirty="0" smtClean="0">
                <a:solidFill>
                  <a:srgbClr val="000099"/>
                </a:solidFill>
                <a:latin typeface="Aharoni" panose="02010803020104030203" pitchFamily="2" charset="-79"/>
                <a:cs typeface="Aharoni" panose="02010803020104030203" pitchFamily="2" charset="-79"/>
              </a:rPr>
              <a:t>Our</a:t>
            </a:r>
            <a:r>
              <a:rPr lang="en-US" sz="3200" b="0" dirty="0" smtClean="0">
                <a:solidFill>
                  <a:srgbClr val="000099"/>
                </a:solidFill>
              </a:rPr>
              <a:t> </a:t>
            </a:r>
            <a:r>
              <a:rPr lang="en-US" sz="3200" b="0" dirty="0">
                <a:solidFill>
                  <a:srgbClr val="000099"/>
                </a:solidFill>
                <a:latin typeface="Aharoni" panose="02010803020104030203" pitchFamily="2" charset="-79"/>
                <a:cs typeface="Aharoni" panose="02010803020104030203" pitchFamily="2" charset="-79"/>
              </a:rPr>
              <a:t>Safety Shoes C</a:t>
            </a:r>
            <a:r>
              <a:rPr lang="en-US" sz="3200" b="0" dirty="0" smtClean="0">
                <a:solidFill>
                  <a:srgbClr val="000099"/>
                </a:solidFill>
                <a:latin typeface="Aharoni" panose="02010803020104030203" pitchFamily="2" charset="-79"/>
                <a:cs typeface="Aharoni" panose="02010803020104030203" pitchFamily="2" charset="-79"/>
              </a:rPr>
              <a:t>ertificates</a:t>
            </a:r>
            <a:r>
              <a:rPr lang="en-US" sz="3200" b="0" dirty="0" smtClean="0">
                <a:solidFill>
                  <a:srgbClr val="000099"/>
                </a:solidFill>
              </a:rPr>
              <a:t> </a:t>
            </a:r>
            <a:endParaRPr lang="en-US" sz="3200" b="0" dirty="0">
              <a:solidFill>
                <a:srgbClr val="000099"/>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8560" y="20781"/>
            <a:ext cx="3985442" cy="11984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4267200"/>
            <a:ext cx="1343025"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266700" y="6164795"/>
            <a:ext cx="8153400" cy="646331"/>
          </a:xfrm>
          <a:prstGeom prst="rect">
            <a:avLst/>
          </a:prstGeom>
        </p:spPr>
        <p:txBody>
          <a:bodyPr wrap="square">
            <a:spAutoFit/>
          </a:bodyPr>
          <a:lstStyle/>
          <a:p>
            <a:pPr algn="ctr">
              <a:tabLst>
                <a:tab pos="2971800" algn="ctr"/>
                <a:tab pos="5943600" algn="r"/>
              </a:tabLst>
            </a:pPr>
            <a:r>
              <a:rPr lang="ar-EG" sz="900" b="1" u="sng" dirty="0">
                <a:latin typeface="Calibri" panose="020F0502020204030204" pitchFamily="34" charset="0"/>
                <a:ea typeface="Calibri" panose="020F0502020204030204" pitchFamily="34" charset="0"/>
              </a:rPr>
              <a:t>الفرع الرئيسي </a:t>
            </a:r>
            <a:r>
              <a:rPr lang="ar-EG" sz="900" b="1" dirty="0">
                <a:latin typeface="Calibri" panose="020F0502020204030204" pitchFamily="34" charset="0"/>
                <a:ea typeface="Calibri" panose="020F0502020204030204" pitchFamily="34" charset="0"/>
              </a:rPr>
              <a:t>: 12أ ميدان ابن سندر – منشية البكري – القاهرة – ت: 24512725 / 24539865   (202+) فاكس : 24539865 (202+) موبايل : 4159806 (2012+) ص.ب. 135 حدائق القبة</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ar-EG" sz="900" b="1" dirty="0">
                <a:latin typeface="Calibri" panose="020F0502020204030204" pitchFamily="34" charset="0"/>
                <a:ea typeface="Calibri" panose="020F0502020204030204" pitchFamily="34" charset="0"/>
              </a:rPr>
              <a:t>الإدارة : 30 محمد عوف – العجوزة – الجيزة </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12A Ibn Sandar Square, Mansheyet El Bakry, Cairo, Tel: +202 24539865 / 24512725 Fax: +202 24539865 - Mob.: +20124159806, </a:t>
            </a: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P.O. Box 135 Hadayek El Kobba, Cairo</a:t>
            </a:r>
            <a:r>
              <a:rPr lang="ar-EG" sz="900" b="1" dirty="0">
                <a:latin typeface="Calibri" panose="020F0502020204030204" pitchFamily="34" charset="0"/>
                <a:ea typeface="Calibri" panose="020F0502020204030204" pitchFamily="34" charset="0"/>
              </a:rPr>
              <a:t> - </a:t>
            </a:r>
            <a:r>
              <a:rPr lang="en-US" sz="900" b="1" dirty="0">
                <a:latin typeface="Calibri" panose="020F0502020204030204" pitchFamily="34" charset="0"/>
                <a:ea typeface="Calibri" panose="020F0502020204030204" pitchFamily="34" charset="0"/>
                <a:cs typeface="Arial" panose="020B0604020202020204" pitchFamily="34" charset="0"/>
              </a:rPr>
              <a:t> Egypt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7" name="Picture 6"/>
          <p:cNvPicPr>
            <a:picLocks noChangeAspect="1"/>
          </p:cNvPicPr>
          <p:nvPr/>
        </p:nvPicPr>
        <p:blipFill>
          <a:blip r:embed="rId4"/>
          <a:stretch>
            <a:fillRect/>
          </a:stretch>
        </p:blipFill>
        <p:spPr>
          <a:xfrm>
            <a:off x="6492063" y="921508"/>
            <a:ext cx="1975863" cy="907292"/>
          </a:xfrm>
          <a:prstGeom prst="rect">
            <a:avLst/>
          </a:prstGeom>
        </p:spPr>
      </p:pic>
      <p:pic>
        <p:nvPicPr>
          <p:cNvPr id="8" name="Picture 7"/>
          <p:cNvPicPr>
            <a:picLocks noChangeAspect="1"/>
          </p:cNvPicPr>
          <p:nvPr/>
        </p:nvPicPr>
        <p:blipFill>
          <a:blip r:embed="rId5"/>
          <a:stretch>
            <a:fillRect/>
          </a:stretch>
        </p:blipFill>
        <p:spPr>
          <a:xfrm>
            <a:off x="0" y="0"/>
            <a:ext cx="1473325" cy="921508"/>
          </a:xfrm>
          <a:prstGeom prst="rect">
            <a:avLst/>
          </a:prstGeom>
        </p:spPr>
      </p:pic>
    </p:spTree>
    <p:extLst>
      <p:ext uri="{BB962C8B-B14F-4D97-AF65-F5344CB8AC3E}">
        <p14:creationId xmlns:p14="http://schemas.microsoft.com/office/powerpoint/2010/main" val="3318660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81200"/>
            <a:ext cx="8229599" cy="4114800"/>
          </a:xfrm>
          <a:effectLst>
            <a:outerShdw blurRad="50800" dist="38100" dir="16200000" rotWithShape="0">
              <a:prstClr val="black">
                <a:alpha val="40000"/>
              </a:prstClr>
            </a:outerShdw>
          </a:effectLst>
        </p:spPr>
        <p:txBody>
          <a:bodyPr>
            <a:normAutofit/>
          </a:bodyPr>
          <a:lstStyle/>
          <a:p>
            <a:r>
              <a:rPr lang="en-US" dirty="0" smtClean="0">
                <a:latin typeface="Times New Roman" panose="02020603050405020304" pitchFamily="18" charset="0"/>
                <a:cs typeface="Times New Roman" panose="02020603050405020304" pitchFamily="18" charset="0"/>
              </a:rPr>
              <a:t>Competitive prices with high quality (Best value)</a:t>
            </a:r>
          </a:p>
          <a:p>
            <a:r>
              <a:rPr lang="en-US" dirty="0" smtClean="0">
                <a:latin typeface="Times New Roman" panose="02020603050405020304" pitchFamily="18" charset="0"/>
                <a:cs typeface="Times New Roman" panose="02020603050405020304" pitchFamily="18" charset="0"/>
              </a:rPr>
              <a:t>Different specs to fit in different fields.</a:t>
            </a:r>
          </a:p>
          <a:p>
            <a:r>
              <a:rPr lang="en-US" dirty="0">
                <a:latin typeface="Times New Roman" panose="02020603050405020304" pitchFamily="18" charset="0"/>
                <a:cs typeface="Times New Roman" panose="02020603050405020304" pitchFamily="18" charset="0"/>
              </a:rPr>
              <a:t>D</a:t>
            </a:r>
            <a:r>
              <a:rPr lang="en-US" dirty="0" smtClean="0">
                <a:latin typeface="Times New Roman" panose="02020603050405020304" pitchFamily="18" charset="0"/>
                <a:cs typeface="Times New Roman" panose="02020603050405020304" pitchFamily="18" charset="0"/>
              </a:rPr>
              <a:t>esigns allow </a:t>
            </a:r>
            <a:r>
              <a:rPr lang="en-US" dirty="0">
                <a:latin typeface="Times New Roman" panose="02020603050405020304" pitchFamily="18" charset="0"/>
                <a:cs typeface="Times New Roman" panose="02020603050405020304" pitchFamily="18" charset="0"/>
              </a:rPr>
              <a:t>maximum </a:t>
            </a:r>
            <a:r>
              <a:rPr lang="en-US" dirty="0" smtClean="0">
                <a:latin typeface="Times New Roman" panose="02020603050405020304" pitchFamily="18" charset="0"/>
                <a:cs typeface="Times New Roman" panose="02020603050405020304" pitchFamily="18" charset="0"/>
              </a:rPr>
              <a:t>flexibility, Full </a:t>
            </a:r>
            <a:r>
              <a:rPr lang="en-US" b="1" u="sng" dirty="0" smtClean="0">
                <a:latin typeface="Times New Roman" panose="02020603050405020304" pitchFamily="18" charset="0"/>
                <a:cs typeface="Times New Roman" panose="02020603050405020304" pitchFamily="18" charset="0"/>
              </a:rPr>
              <a:t>FIVE Toes </a:t>
            </a:r>
            <a:r>
              <a:rPr lang="en-US" dirty="0" smtClean="0">
                <a:latin typeface="Times New Roman" panose="02020603050405020304" pitchFamily="18" charset="0"/>
                <a:cs typeface="Times New Roman" panose="02020603050405020304" pitchFamily="18" charset="0"/>
              </a:rPr>
              <a:t>protection </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with Metal &amp; composite.</a:t>
            </a:r>
          </a:p>
          <a:p>
            <a:r>
              <a:rPr lang="en-US" dirty="0" smtClean="0">
                <a:latin typeface="Times New Roman" panose="02020603050405020304" pitchFamily="18" charset="0"/>
                <a:cs typeface="Times New Roman" panose="02020603050405020304" pitchFamily="18" charset="0"/>
              </a:rPr>
              <a:t>Our products’ sole materials Could be made of Polyurethane (PU) or Kevlar.</a:t>
            </a:r>
          </a:p>
          <a:p>
            <a:r>
              <a:rPr lang="en-US" dirty="0" smtClean="0">
                <a:latin typeface="Times New Roman" panose="02020603050405020304" pitchFamily="18" charset="0"/>
                <a:cs typeface="Times New Roman" panose="02020603050405020304" pitchFamily="18" charset="0"/>
              </a:rPr>
              <a:t>Attractive designs which make our products unique, desirable and </a:t>
            </a:r>
            <a:r>
              <a:rPr lang="en-US" dirty="0">
                <a:latin typeface="Times New Roman" panose="02020603050405020304" pitchFamily="18" charset="0"/>
                <a:cs typeface="Times New Roman" panose="02020603050405020304" pitchFamily="18" charset="0"/>
              </a:rPr>
              <a:t>cool to </a:t>
            </a:r>
            <a:r>
              <a:rPr lang="en-US" dirty="0" smtClean="0">
                <a:latin typeface="Times New Roman" panose="02020603050405020304" pitchFamily="18" charset="0"/>
                <a:cs typeface="Times New Roman" panose="02020603050405020304" pitchFamily="18" charset="0"/>
              </a:rPr>
              <a:t>wear.</a:t>
            </a:r>
          </a:p>
        </p:txBody>
      </p:sp>
      <p:sp>
        <p:nvSpPr>
          <p:cNvPr id="3" name="Title 2"/>
          <p:cNvSpPr>
            <a:spLocks noGrp="1"/>
          </p:cNvSpPr>
          <p:nvPr>
            <p:ph type="title"/>
          </p:nvPr>
        </p:nvSpPr>
        <p:spPr>
          <a:xfrm>
            <a:off x="457200" y="762000"/>
            <a:ext cx="8229600" cy="1219200"/>
          </a:xfrm>
        </p:spPr>
        <p:txBody>
          <a:bodyPr/>
          <a:lstStyle/>
          <a:p>
            <a:pPr algn="l"/>
            <a:r>
              <a:rPr lang="en-US" dirty="0" smtClean="0">
                <a:solidFill>
                  <a:srgbClr val="000099"/>
                </a:solidFill>
                <a:latin typeface="Aharoni" panose="02010803020104030203" pitchFamily="2" charset="-79"/>
                <a:cs typeface="Aharoni" panose="02010803020104030203" pitchFamily="2" charset="-79"/>
              </a:rPr>
              <a:t>Why </a:t>
            </a:r>
            <a:r>
              <a:rPr lang="en-US" dirty="0">
                <a:solidFill>
                  <a:srgbClr val="000099"/>
                </a:solidFill>
                <a:latin typeface="Aharoni" panose="02010803020104030203" pitchFamily="2" charset="-79"/>
                <a:cs typeface="Aharoni" panose="02010803020104030203" pitchFamily="2" charset="-79"/>
              </a:rPr>
              <a:t> </a:t>
            </a:r>
            <a:r>
              <a:rPr lang="en-US" dirty="0" smtClean="0">
                <a:solidFill>
                  <a:srgbClr val="000099"/>
                </a:solidFill>
                <a:latin typeface="Aharoni" panose="02010803020104030203" pitchFamily="2" charset="-79"/>
                <a:cs typeface="Aharoni" panose="02010803020104030203" pitchFamily="2" charset="-79"/>
              </a:rPr>
              <a:t>                ??</a:t>
            </a:r>
            <a:endParaRPr lang="en-US" dirty="0">
              <a:solidFill>
                <a:srgbClr val="000099"/>
              </a:solidFill>
              <a:latin typeface="Aharoni" panose="02010803020104030203" pitchFamily="2" charset="-79"/>
              <a:cs typeface="Aharoni" panose="02010803020104030203" pitchFamily="2" charset="-79"/>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0854" y="29731"/>
            <a:ext cx="3443148" cy="11132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929498"/>
            <a:ext cx="1690688" cy="8993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304799" y="6130119"/>
            <a:ext cx="8153400" cy="646331"/>
          </a:xfrm>
          <a:prstGeom prst="rect">
            <a:avLst/>
          </a:prstGeom>
        </p:spPr>
        <p:txBody>
          <a:bodyPr wrap="square">
            <a:spAutoFit/>
          </a:bodyPr>
          <a:lstStyle/>
          <a:p>
            <a:pPr algn="ctr">
              <a:tabLst>
                <a:tab pos="2971800" algn="ctr"/>
                <a:tab pos="5943600" algn="r"/>
              </a:tabLst>
            </a:pPr>
            <a:r>
              <a:rPr lang="ar-EG" sz="900" b="1" u="sng" dirty="0">
                <a:latin typeface="Calibri" panose="020F0502020204030204" pitchFamily="34" charset="0"/>
                <a:ea typeface="Calibri" panose="020F0502020204030204" pitchFamily="34" charset="0"/>
              </a:rPr>
              <a:t>الفرع الرئيسي </a:t>
            </a:r>
            <a:r>
              <a:rPr lang="ar-EG" sz="900" b="1" dirty="0">
                <a:latin typeface="Calibri" panose="020F0502020204030204" pitchFamily="34" charset="0"/>
                <a:ea typeface="Calibri" panose="020F0502020204030204" pitchFamily="34" charset="0"/>
              </a:rPr>
              <a:t>: 12أ ميدان ابن سندر – منشية البكري – القاهرة – ت: 24512725 / 24539865   (202+) فاكس : 24539865 (202+) موبايل : 4159806 (2012+) ص.ب. 135 حدائق القبة</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ar-EG" sz="900" b="1" dirty="0">
                <a:latin typeface="Calibri" panose="020F0502020204030204" pitchFamily="34" charset="0"/>
                <a:ea typeface="Calibri" panose="020F0502020204030204" pitchFamily="34" charset="0"/>
              </a:rPr>
              <a:t>الإدارة : 30 محمد عوف – العجوزة – الجيزة </a:t>
            </a:r>
            <a:endParaRPr lang="en-US" sz="900" b="1" dirty="0">
              <a:latin typeface="Calibri" panose="020F0502020204030204" pitchFamily="34" charset="0"/>
              <a:ea typeface="Calibri" panose="020F0502020204030204" pitchFamily="34" charset="0"/>
              <a:cs typeface="Arial" panose="020B0604020202020204" pitchFamily="34" charset="0"/>
            </a:endParaRP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12A Ibn Sandar Square, Mansheyet El Bakry, Cairo, Tel: +202 24539865 / 24512725 Fax: +202 24539865 - Mob.: +20124159806, </a:t>
            </a:r>
          </a:p>
          <a:p>
            <a:pPr algn="ctr">
              <a:tabLst>
                <a:tab pos="2971800" algn="ctr"/>
                <a:tab pos="5943600" algn="r"/>
              </a:tabLst>
            </a:pPr>
            <a:r>
              <a:rPr lang="en-US" sz="900" b="1" dirty="0">
                <a:latin typeface="Calibri" panose="020F0502020204030204" pitchFamily="34" charset="0"/>
                <a:ea typeface="Calibri" panose="020F0502020204030204" pitchFamily="34" charset="0"/>
                <a:cs typeface="Arial" panose="020B0604020202020204" pitchFamily="34" charset="0"/>
              </a:rPr>
              <a:t>P.O. Box 135 Hadayek El Kobba, Cairo</a:t>
            </a:r>
            <a:r>
              <a:rPr lang="ar-EG" sz="900" b="1" dirty="0">
                <a:latin typeface="Calibri" panose="020F0502020204030204" pitchFamily="34" charset="0"/>
                <a:ea typeface="Calibri" panose="020F0502020204030204" pitchFamily="34" charset="0"/>
              </a:rPr>
              <a:t> - </a:t>
            </a:r>
            <a:r>
              <a:rPr lang="en-US" sz="900" b="1" dirty="0">
                <a:latin typeface="Calibri" panose="020F0502020204030204" pitchFamily="34" charset="0"/>
                <a:ea typeface="Calibri" panose="020F0502020204030204" pitchFamily="34" charset="0"/>
                <a:cs typeface="Arial" panose="020B0604020202020204" pitchFamily="34" charset="0"/>
              </a:rPr>
              <a:t> Egypt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7" name="Picture 6"/>
          <p:cNvPicPr>
            <a:picLocks noChangeAspect="1"/>
          </p:cNvPicPr>
          <p:nvPr/>
        </p:nvPicPr>
        <p:blipFill>
          <a:blip r:embed="rId4"/>
          <a:stretch>
            <a:fillRect/>
          </a:stretch>
        </p:blipFill>
        <p:spPr>
          <a:xfrm>
            <a:off x="6402947" y="917954"/>
            <a:ext cx="1975863" cy="907292"/>
          </a:xfrm>
          <a:prstGeom prst="rect">
            <a:avLst/>
          </a:prstGeom>
        </p:spPr>
      </p:pic>
      <p:pic>
        <p:nvPicPr>
          <p:cNvPr id="8" name="Picture 7"/>
          <p:cNvPicPr>
            <a:picLocks noChangeAspect="1"/>
          </p:cNvPicPr>
          <p:nvPr/>
        </p:nvPicPr>
        <p:blipFill>
          <a:blip r:embed="rId5"/>
          <a:stretch>
            <a:fillRect/>
          </a:stretch>
        </p:blipFill>
        <p:spPr>
          <a:xfrm>
            <a:off x="23444" y="29731"/>
            <a:ext cx="1491525" cy="932892"/>
          </a:xfrm>
          <a:prstGeom prst="rect">
            <a:avLst/>
          </a:prstGeom>
        </p:spPr>
      </p:pic>
    </p:spTree>
    <p:extLst>
      <p:ext uri="{BB962C8B-B14F-4D97-AF65-F5344CB8AC3E}">
        <p14:creationId xmlns:p14="http://schemas.microsoft.com/office/powerpoint/2010/main" val="1355543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0" y="15240"/>
            <a:ext cx="9144000" cy="6918960"/>
          </a:xfrm>
          <a:prstGeom prst="rect">
            <a:avLst/>
          </a:prstGeom>
        </p:spPr>
      </p:pic>
    </p:spTree>
    <p:extLst>
      <p:ext uri="{BB962C8B-B14F-4D97-AF65-F5344CB8AC3E}">
        <p14:creationId xmlns:p14="http://schemas.microsoft.com/office/powerpoint/2010/main" val="2091783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05000"/>
            <a:ext cx="8229599" cy="3581400"/>
          </a:xfrm>
          <a:effectLst>
            <a:outerShdw blurRad="50800" dist="38100" dir="16200000" rotWithShape="0">
              <a:prstClr val="black">
                <a:alpha val="40000"/>
              </a:prstClr>
            </a:outerShdw>
          </a:effectLst>
        </p:spPr>
        <p:txBody>
          <a:bodyPr>
            <a:normAutofit fontScale="77500" lnSpcReduction="20000"/>
          </a:bodyPr>
          <a:lstStyle/>
          <a:p>
            <a:r>
              <a:rPr lang="en-US" dirty="0"/>
              <a:t>Address 	  : 	12 A Ibn Sander Sq. Mansheyet El Bakry, 			Heliopolis, Cairo, Egypt</a:t>
            </a:r>
          </a:p>
          <a:p>
            <a:r>
              <a:rPr lang="en-US" dirty="0"/>
              <a:t>Tel. </a:t>
            </a:r>
            <a:r>
              <a:rPr lang="en-US" dirty="0" smtClean="0"/>
              <a:t>	  :</a:t>
            </a:r>
            <a:r>
              <a:rPr lang="en-US" dirty="0"/>
              <a:t>  	+2 02 24514201 /  245 39865  </a:t>
            </a:r>
          </a:p>
          <a:p>
            <a:r>
              <a:rPr lang="en-US" dirty="0"/>
              <a:t>Fax 	: 	  :   </a:t>
            </a:r>
            <a:r>
              <a:rPr lang="en-US" dirty="0" smtClean="0"/>
              <a:t>     </a:t>
            </a:r>
            <a:r>
              <a:rPr lang="en-US" dirty="0"/>
              <a:t>+2 02 24539865  </a:t>
            </a:r>
          </a:p>
          <a:p>
            <a:r>
              <a:rPr lang="en-US" dirty="0"/>
              <a:t>G.M.	  : 	Eng. Mohamed Abou El Nass</a:t>
            </a:r>
          </a:p>
          <a:p>
            <a:r>
              <a:rPr lang="en-US" dirty="0"/>
              <a:t>Deputy G.M. :        </a:t>
            </a:r>
            <a:r>
              <a:rPr lang="en-US" dirty="0" smtClean="0"/>
              <a:t>Mrs. Amal </a:t>
            </a:r>
            <a:r>
              <a:rPr lang="en-US" dirty="0"/>
              <a:t>Farid</a:t>
            </a:r>
          </a:p>
          <a:p>
            <a:r>
              <a:rPr lang="en-US" dirty="0"/>
              <a:t> Mobile	  :  	+2 0100 40 66 195</a:t>
            </a:r>
          </a:p>
          <a:p>
            <a:r>
              <a:rPr lang="en-US" dirty="0"/>
              <a:t>Dep. GM	  :	Amal Farid</a:t>
            </a:r>
          </a:p>
          <a:p>
            <a:r>
              <a:rPr lang="en-US" dirty="0"/>
              <a:t>Mobile	  :	+2 0100 17 93 757</a:t>
            </a:r>
          </a:p>
          <a:p>
            <a:r>
              <a:rPr lang="en-US" dirty="0"/>
              <a:t>E – Mail	  : 	</a:t>
            </a:r>
            <a:r>
              <a:rPr lang="en-US" dirty="0">
                <a:hlinkClick r:id="rId2"/>
              </a:rPr>
              <a:t>nassco_trade@hotmail.com</a:t>
            </a:r>
            <a:r>
              <a:rPr lang="en-US" dirty="0"/>
              <a:t> </a:t>
            </a:r>
          </a:p>
          <a:p>
            <a:r>
              <a:rPr lang="en-US" dirty="0"/>
              <a:t>Website	  :</a:t>
            </a:r>
            <a:r>
              <a:rPr lang="en-US"/>
              <a:t>	</a:t>
            </a:r>
            <a:r>
              <a:rPr lang="en-US" smtClean="0"/>
              <a:t>www.nasscotrade.com</a:t>
            </a:r>
            <a:endParaRPr lang="en-US" dirty="0"/>
          </a:p>
          <a:p>
            <a:pPr marL="0" indent="0">
              <a:buNone/>
            </a:pPr>
            <a:endParaRPr lang="en-US" dirty="0"/>
          </a:p>
        </p:txBody>
      </p:sp>
      <p:sp>
        <p:nvSpPr>
          <p:cNvPr id="3" name="Title 2"/>
          <p:cNvSpPr>
            <a:spLocks noGrp="1"/>
          </p:cNvSpPr>
          <p:nvPr>
            <p:ph type="title"/>
          </p:nvPr>
        </p:nvSpPr>
        <p:spPr>
          <a:xfrm>
            <a:off x="723900" y="608003"/>
            <a:ext cx="3619500" cy="1091381"/>
          </a:xfrm>
        </p:spPr>
        <p:txBody>
          <a:bodyPr>
            <a:normAutofit/>
          </a:bodyPr>
          <a:lstStyle/>
          <a:p>
            <a:pPr algn="l"/>
            <a:r>
              <a:rPr lang="en-US" dirty="0">
                <a:solidFill>
                  <a:srgbClr val="000099"/>
                </a:solidFill>
                <a:latin typeface="Aharoni" panose="02010803020104030203" pitchFamily="2" charset="-79"/>
                <a:cs typeface="Aharoni" panose="02010803020104030203" pitchFamily="2" charset="-79"/>
              </a:rPr>
              <a:t>Our contact </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3143" y="13855"/>
            <a:ext cx="3443148" cy="11132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5"/>
          <p:cNvPicPr>
            <a:picLocks noChangeAspect="1"/>
          </p:cNvPicPr>
          <p:nvPr/>
        </p:nvPicPr>
        <p:blipFill>
          <a:blip r:embed="rId4"/>
          <a:stretch>
            <a:fillRect/>
          </a:stretch>
        </p:blipFill>
        <p:spPr>
          <a:xfrm>
            <a:off x="6492063" y="921508"/>
            <a:ext cx="1975863" cy="831092"/>
          </a:xfrm>
          <a:prstGeom prst="rect">
            <a:avLst/>
          </a:prstGeom>
        </p:spPr>
      </p:pic>
      <p:pic>
        <p:nvPicPr>
          <p:cNvPr id="7" name="Picture 6"/>
          <p:cNvPicPr>
            <a:picLocks noChangeAspect="1"/>
          </p:cNvPicPr>
          <p:nvPr/>
        </p:nvPicPr>
        <p:blipFill>
          <a:blip r:embed="rId5"/>
          <a:stretch>
            <a:fillRect/>
          </a:stretch>
        </p:blipFill>
        <p:spPr>
          <a:xfrm>
            <a:off x="-24618" y="0"/>
            <a:ext cx="1473325" cy="921508"/>
          </a:xfrm>
          <a:prstGeom prst="rect">
            <a:avLst/>
          </a:prstGeom>
        </p:spPr>
      </p:pic>
    </p:spTree>
    <p:extLst>
      <p:ext uri="{BB962C8B-B14F-4D97-AF65-F5344CB8AC3E}">
        <p14:creationId xmlns:p14="http://schemas.microsoft.com/office/powerpoint/2010/main" val="80830890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3082</TotalTime>
  <Words>959</Words>
  <Application>Microsoft Office PowerPoint</Application>
  <PresentationFormat>On-screen Show (4:3)</PresentationFormat>
  <Paragraphs>83</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Aharoni</vt:lpstr>
      <vt:lpstr>Arial</vt:lpstr>
      <vt:lpstr>Calibri</vt:lpstr>
      <vt:lpstr>Lucida Sans Unicode</vt:lpstr>
      <vt:lpstr>Times New Roman</vt:lpstr>
      <vt:lpstr>Verdana</vt:lpstr>
      <vt:lpstr>Wingdings 2</vt:lpstr>
      <vt:lpstr>Wingdings 3</vt:lpstr>
      <vt:lpstr>Concourse</vt:lpstr>
      <vt:lpstr>PowerPoint Presentation</vt:lpstr>
      <vt:lpstr>Who are “We”….???</vt:lpstr>
      <vt:lpstr>Our Vision</vt:lpstr>
      <vt:lpstr>Our mission</vt:lpstr>
      <vt:lpstr>Why Nassco ??</vt:lpstr>
      <vt:lpstr>Our Safety Shoes Certificates </vt:lpstr>
      <vt:lpstr>Why                  ??</vt:lpstr>
      <vt:lpstr>PowerPoint Presentation</vt:lpstr>
      <vt:lpstr>Our contact </vt:lpstr>
      <vt:lpstr>  Thank You Nassco Trade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SALAMA Safety Shoes</dc:title>
  <dc:creator>Amal Farid</dc:creator>
  <cp:lastModifiedBy>Amal Farid</cp:lastModifiedBy>
  <cp:revision>72</cp:revision>
  <dcterms:created xsi:type="dcterms:W3CDTF">2014-09-04T09:17:16Z</dcterms:created>
  <dcterms:modified xsi:type="dcterms:W3CDTF">2016-02-23T15:37:04Z</dcterms:modified>
</cp:coreProperties>
</file>